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sldIdLst>
    <p:sldId id="256" r:id="rId2"/>
    <p:sldId id="257" r:id="rId3"/>
    <p:sldId id="311" r:id="rId4"/>
    <p:sldId id="312" r:id="rId5"/>
    <p:sldId id="313" r:id="rId6"/>
    <p:sldId id="258" r:id="rId7"/>
    <p:sldId id="267" r:id="rId8"/>
    <p:sldId id="259" r:id="rId9"/>
    <p:sldId id="309" r:id="rId10"/>
    <p:sldId id="268" r:id="rId11"/>
    <p:sldId id="310" r:id="rId12"/>
    <p:sldId id="270" r:id="rId13"/>
    <p:sldId id="271" r:id="rId14"/>
    <p:sldId id="272" r:id="rId15"/>
    <p:sldId id="273" r:id="rId16"/>
    <p:sldId id="274" r:id="rId17"/>
    <p:sldId id="275" r:id="rId18"/>
    <p:sldId id="276" r:id="rId19"/>
    <p:sldId id="277" r:id="rId20"/>
    <p:sldId id="279" r:id="rId21"/>
    <p:sldId id="278" r:id="rId22"/>
    <p:sldId id="280" r:id="rId23"/>
    <p:sldId id="281" r:id="rId24"/>
    <p:sldId id="262" r:id="rId25"/>
    <p:sldId id="282" r:id="rId26"/>
    <p:sldId id="284" r:id="rId27"/>
    <p:sldId id="285" r:id="rId28"/>
    <p:sldId id="260" r:id="rId29"/>
    <p:sldId id="261" r:id="rId30"/>
    <p:sldId id="286" r:id="rId31"/>
    <p:sldId id="287" r:id="rId32"/>
    <p:sldId id="288" r:id="rId33"/>
    <p:sldId id="289" r:id="rId34"/>
    <p:sldId id="290" r:id="rId35"/>
    <p:sldId id="292" r:id="rId36"/>
    <p:sldId id="293" r:id="rId37"/>
    <p:sldId id="294" r:id="rId38"/>
    <p:sldId id="295" r:id="rId39"/>
    <p:sldId id="296" r:id="rId40"/>
    <p:sldId id="297" r:id="rId41"/>
    <p:sldId id="298" r:id="rId42"/>
    <p:sldId id="301" r:id="rId43"/>
    <p:sldId id="303" r:id="rId44"/>
    <p:sldId id="304" r:id="rId45"/>
    <p:sldId id="305" r:id="rId46"/>
    <p:sldId id="307" r:id="rId47"/>
    <p:sldId id="306" r:id="rId48"/>
    <p:sldId id="308" r:id="rId49"/>
    <p:sldId id="265" r:id="rId50"/>
    <p:sldId id="266" r:id="rId51"/>
  </p:sldIdLst>
  <p:sldSz cx="18288000" cy="10287000"/>
  <p:notesSz cx="6858000" cy="9144000"/>
  <p:embeddedFontLst>
    <p:embeddedFont>
      <p:font typeface="Meiryo" panose="020B0604030504040204" pitchFamily="34" charset="-128"/>
      <p:regular r:id="rId53"/>
      <p:bold r:id="rId54"/>
      <p:italic r:id="rId55"/>
      <p:boldItalic r:id="rId56"/>
    </p:embeddedFont>
    <p:embeddedFont>
      <p:font typeface="Hero"/>
      <p:regular r:id="rId57"/>
    </p:embeddedFont>
    <p:embeddedFont>
      <p:font typeface="Hero Bold"/>
      <p:regular r:id="rId58"/>
    </p:embeddedFont>
    <p:embeddedFont>
      <p:font typeface="Paalalabas Wide"/>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3447" autoAdjust="0"/>
  </p:normalViewPr>
  <p:slideViewPr>
    <p:cSldViewPr>
      <p:cViewPr varScale="1">
        <p:scale>
          <a:sx n="42" d="100"/>
          <a:sy n="42" d="100"/>
        </p:scale>
        <p:origin x="78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546CD-9C58-4762-A102-EE30CDD6D131}" type="datetimeFigureOut">
              <a:rPr lang="en-US" smtClean="0"/>
              <a:t>11/14/2024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8A0B7-0E65-4784-A591-88323BB290C7}" type="slidenum">
              <a:rPr lang="en-US" smtClean="0"/>
              <a:t>‹#›</a:t>
            </a:fld>
            <a:endParaRPr lang="en-US"/>
          </a:p>
        </p:txBody>
      </p:sp>
    </p:spTree>
    <p:extLst>
      <p:ext uri="{BB962C8B-B14F-4D97-AF65-F5344CB8AC3E}">
        <p14:creationId xmlns:p14="http://schemas.microsoft.com/office/powerpoint/2010/main" val="3784327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3" name="Freeform 3"/>
          <p:cNvSpPr/>
          <p:nvPr/>
        </p:nvSpPr>
        <p:spPr>
          <a:xfrm>
            <a:off x="12049517" y="-1929787"/>
            <a:ext cx="8927740" cy="8927740"/>
          </a:xfrm>
          <a:custGeom>
            <a:avLst/>
            <a:gdLst/>
            <a:ahLst/>
            <a:cxnLst/>
            <a:rect l="l" t="t" r="r" b="b"/>
            <a:pathLst>
              <a:path w="776101" h="776101">
                <a:moveTo>
                  <a:pt x="429035" y="22635"/>
                </a:moveTo>
                <a:lnTo>
                  <a:pt x="753465" y="347065"/>
                </a:lnTo>
                <a:cubicBezTo>
                  <a:pt x="776100" y="369700"/>
                  <a:pt x="776100" y="406400"/>
                  <a:pt x="753465" y="429035"/>
                </a:cubicBezTo>
                <a:lnTo>
                  <a:pt x="429035" y="753465"/>
                </a:lnTo>
                <a:cubicBezTo>
                  <a:pt x="406400" y="776100"/>
                  <a:pt x="369700" y="776100"/>
                  <a:pt x="347065" y="753465"/>
                </a:cubicBezTo>
                <a:lnTo>
                  <a:pt x="22635" y="429035"/>
                </a:lnTo>
                <a:cubicBezTo>
                  <a:pt x="0" y="406400"/>
                  <a:pt x="0" y="369700"/>
                  <a:pt x="22635" y="347065"/>
                </a:cubicBezTo>
                <a:lnTo>
                  <a:pt x="347065" y="22635"/>
                </a:lnTo>
                <a:cubicBezTo>
                  <a:pt x="369700" y="0"/>
                  <a:pt x="406400" y="0"/>
                  <a:pt x="429035" y="22635"/>
                </a:cubicBezTo>
                <a:close/>
              </a:path>
            </a:pathLst>
          </a:custGeom>
          <a:blipFill>
            <a:blip r:embed="rId2"/>
            <a:stretch>
              <a:fillRect l="-6825" t="-54462" r="-13945" b="-26693"/>
            </a:stretch>
          </a:blipFill>
        </p:spPr>
        <p:txBody>
          <a:bodyPr/>
          <a:lstStyle/>
          <a:p>
            <a:endParaRPr lang="en-US"/>
          </a:p>
        </p:txBody>
      </p:sp>
      <p:grpSp>
        <p:nvGrpSpPr>
          <p:cNvPr id="10" name="Group 10"/>
          <p:cNvGrpSpPr/>
          <p:nvPr/>
        </p:nvGrpSpPr>
        <p:grpSpPr>
          <a:xfrm rot="-2700000">
            <a:off x="11053158" y="8415743"/>
            <a:ext cx="5826534" cy="5826534"/>
            <a:chOff x="0" y="0"/>
            <a:chExt cx="1074913" cy="1074913"/>
          </a:xfrm>
        </p:grpSpPr>
        <p:sp>
          <p:nvSpPr>
            <p:cNvPr id="11" name="Freeform 11"/>
            <p:cNvSpPr/>
            <p:nvPr/>
          </p:nvSpPr>
          <p:spPr>
            <a:xfrm>
              <a:off x="0" y="0"/>
              <a:ext cx="1074913" cy="1074913"/>
            </a:xfrm>
            <a:custGeom>
              <a:avLst/>
              <a:gdLst/>
              <a:ahLst/>
              <a:cxnLst/>
              <a:rect l="l" t="t" r="r" b="b"/>
              <a:pathLst>
                <a:path w="1074913" h="1074913">
                  <a:moveTo>
                    <a:pt x="67765" y="0"/>
                  </a:moveTo>
                  <a:lnTo>
                    <a:pt x="1007148" y="0"/>
                  </a:lnTo>
                  <a:cubicBezTo>
                    <a:pt x="1044574" y="0"/>
                    <a:pt x="1074913" y="30340"/>
                    <a:pt x="1074913" y="67765"/>
                  </a:cubicBezTo>
                  <a:lnTo>
                    <a:pt x="1074913" y="1007148"/>
                  </a:lnTo>
                  <a:cubicBezTo>
                    <a:pt x="1074913" y="1044574"/>
                    <a:pt x="1044574" y="1074913"/>
                    <a:pt x="1007148" y="1074913"/>
                  </a:cubicBezTo>
                  <a:lnTo>
                    <a:pt x="67765" y="1074913"/>
                  </a:lnTo>
                  <a:cubicBezTo>
                    <a:pt x="30340" y="1074913"/>
                    <a:pt x="0" y="1044574"/>
                    <a:pt x="0" y="1007148"/>
                  </a:cubicBezTo>
                  <a:lnTo>
                    <a:pt x="0" y="67765"/>
                  </a:lnTo>
                  <a:cubicBezTo>
                    <a:pt x="0" y="30340"/>
                    <a:pt x="30340" y="0"/>
                    <a:pt x="67765" y="0"/>
                  </a:cubicBezTo>
                  <a:close/>
                </a:path>
              </a:pathLst>
            </a:custGeom>
            <a:solidFill>
              <a:srgbClr val="FF914D"/>
            </a:solidFill>
          </p:spPr>
          <p:txBody>
            <a:bodyPr/>
            <a:lstStyle/>
            <a:p>
              <a:endParaRPr lang="en-US"/>
            </a:p>
          </p:txBody>
        </p:sp>
        <p:sp>
          <p:nvSpPr>
            <p:cNvPr id="12" name="TextBox 12"/>
            <p:cNvSpPr txBox="1"/>
            <p:nvPr/>
          </p:nvSpPr>
          <p:spPr>
            <a:xfrm>
              <a:off x="0" y="-38100"/>
              <a:ext cx="1074913" cy="1113013"/>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2552700" y="5319153"/>
            <a:ext cx="8579405" cy="1076622"/>
            <a:chOff x="0" y="0"/>
            <a:chExt cx="2259596" cy="283555"/>
          </a:xfrm>
        </p:grpSpPr>
        <p:sp>
          <p:nvSpPr>
            <p:cNvPr id="15" name="Freeform 15"/>
            <p:cNvSpPr/>
            <p:nvPr/>
          </p:nvSpPr>
          <p:spPr>
            <a:xfrm>
              <a:off x="0" y="0"/>
              <a:ext cx="2259596" cy="283555"/>
            </a:xfrm>
            <a:custGeom>
              <a:avLst/>
              <a:gdLst/>
              <a:ahLst/>
              <a:cxnLst/>
              <a:rect l="l" t="t" r="r" b="b"/>
              <a:pathLst>
                <a:path w="2259596" h="283555">
                  <a:moveTo>
                    <a:pt x="27072" y="0"/>
                  </a:moveTo>
                  <a:lnTo>
                    <a:pt x="2232525" y="0"/>
                  </a:lnTo>
                  <a:cubicBezTo>
                    <a:pt x="2239705" y="0"/>
                    <a:pt x="2246590" y="2852"/>
                    <a:pt x="2251667" y="7929"/>
                  </a:cubicBezTo>
                  <a:cubicBezTo>
                    <a:pt x="2256744" y="13006"/>
                    <a:pt x="2259596" y="19892"/>
                    <a:pt x="2259596" y="27072"/>
                  </a:cubicBezTo>
                  <a:lnTo>
                    <a:pt x="2259596" y="256483"/>
                  </a:lnTo>
                  <a:cubicBezTo>
                    <a:pt x="2259596" y="263663"/>
                    <a:pt x="2256744" y="270549"/>
                    <a:pt x="2251667" y="275626"/>
                  </a:cubicBezTo>
                  <a:cubicBezTo>
                    <a:pt x="2246590" y="280702"/>
                    <a:pt x="2239705" y="283555"/>
                    <a:pt x="2232525" y="283555"/>
                  </a:cubicBezTo>
                  <a:lnTo>
                    <a:pt x="27072" y="283555"/>
                  </a:lnTo>
                  <a:cubicBezTo>
                    <a:pt x="19892" y="283555"/>
                    <a:pt x="13006" y="280702"/>
                    <a:pt x="7929" y="275626"/>
                  </a:cubicBezTo>
                  <a:cubicBezTo>
                    <a:pt x="2852" y="270549"/>
                    <a:pt x="0" y="263663"/>
                    <a:pt x="0" y="256483"/>
                  </a:cubicBezTo>
                  <a:lnTo>
                    <a:pt x="0" y="27072"/>
                  </a:lnTo>
                  <a:cubicBezTo>
                    <a:pt x="0" y="19892"/>
                    <a:pt x="2852" y="13006"/>
                    <a:pt x="7929" y="7929"/>
                  </a:cubicBezTo>
                  <a:cubicBezTo>
                    <a:pt x="13006" y="2852"/>
                    <a:pt x="19892" y="0"/>
                    <a:pt x="27072" y="0"/>
                  </a:cubicBezTo>
                  <a:close/>
                </a:path>
              </a:pathLst>
            </a:custGeom>
            <a:solidFill>
              <a:srgbClr val="FF914D"/>
            </a:solidFill>
          </p:spPr>
          <p:txBody>
            <a:bodyPr/>
            <a:lstStyle/>
            <a:p>
              <a:endParaRPr lang="en-US"/>
            </a:p>
          </p:txBody>
        </p:sp>
        <p:sp>
          <p:nvSpPr>
            <p:cNvPr id="16" name="TextBox 16"/>
            <p:cNvSpPr txBox="1"/>
            <p:nvPr/>
          </p:nvSpPr>
          <p:spPr>
            <a:xfrm>
              <a:off x="0" y="-38100"/>
              <a:ext cx="2259596" cy="321655"/>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449943" y="2120418"/>
            <a:ext cx="10817343" cy="2667397"/>
          </a:xfrm>
          <a:prstGeom prst="rect">
            <a:avLst/>
          </a:prstGeom>
        </p:spPr>
        <p:txBody>
          <a:bodyPr lIns="0" tIns="0" rIns="0" bIns="0" rtlCol="0" anchor="t">
            <a:spAutoFit/>
          </a:bodyPr>
          <a:lstStyle/>
          <a:p>
            <a:pPr algn="ctr">
              <a:lnSpc>
                <a:spcPts val="10404"/>
              </a:lnSpc>
            </a:pPr>
            <a:r>
              <a:rPr lang="vi-VN" sz="9000" b="1" dirty="0">
                <a:solidFill>
                  <a:srgbClr val="000000"/>
                </a:solidFill>
                <a:ea typeface="Calibri" panose="020F0502020204030204" pitchFamily="34" charset="0"/>
                <a:cs typeface="Calibri" panose="020F0502020204030204" pitchFamily="34" charset="0"/>
                <a:sym typeface="Paalalabas Wide"/>
              </a:rPr>
              <a:t>THIẾT KẾ ỨNG DỤNG ĐỌC SÁCH</a:t>
            </a:r>
            <a:endParaRPr lang="en-US" sz="9000" b="1" dirty="0">
              <a:solidFill>
                <a:srgbClr val="000000"/>
              </a:solidFill>
              <a:ea typeface="Calibri" panose="020F0502020204030204" pitchFamily="34" charset="0"/>
              <a:cs typeface="Calibri" panose="020F0502020204030204" pitchFamily="34" charset="0"/>
              <a:sym typeface="Paalalabas Wide"/>
            </a:endParaRPr>
          </a:p>
        </p:txBody>
      </p:sp>
      <p:sp>
        <p:nvSpPr>
          <p:cNvPr id="22" name="TextBox 22"/>
          <p:cNvSpPr txBox="1"/>
          <p:nvPr/>
        </p:nvSpPr>
        <p:spPr>
          <a:xfrm>
            <a:off x="3275649" y="5577383"/>
            <a:ext cx="7133506" cy="641201"/>
          </a:xfrm>
          <a:prstGeom prst="rect">
            <a:avLst/>
          </a:prstGeom>
        </p:spPr>
        <p:txBody>
          <a:bodyPr lIns="0" tIns="0" rIns="0" bIns="0" rtlCol="0" anchor="t">
            <a:spAutoFit/>
          </a:bodyPr>
          <a:lstStyle/>
          <a:p>
            <a:pPr algn="ctr">
              <a:lnSpc>
                <a:spcPts val="5040"/>
              </a:lnSpc>
            </a:pPr>
            <a:r>
              <a:rPr lang="vi-VN" sz="4400" b="1" dirty="0">
                <a:solidFill>
                  <a:srgbClr val="FFFFFF"/>
                </a:solidFill>
                <a:ea typeface="Hero"/>
                <a:cs typeface="Hero"/>
                <a:sym typeface="Hero"/>
              </a:rPr>
              <a:t>THE WISDOM</a:t>
            </a:r>
            <a:endParaRPr lang="en-US" sz="4400" b="1" dirty="0">
              <a:solidFill>
                <a:srgbClr val="FFFFFF"/>
              </a:solidFill>
              <a:ea typeface="Hero"/>
              <a:cs typeface="Hero"/>
              <a:sym typeface="Hero"/>
            </a:endParaRPr>
          </a:p>
        </p:txBody>
      </p:sp>
      <p:pic>
        <p:nvPicPr>
          <p:cNvPr id="25" name="Picture 3">
            <a:extLst>
              <a:ext uri="{FF2B5EF4-FFF2-40B4-BE49-F238E27FC236}">
                <a16:creationId xmlns:a16="http://schemas.microsoft.com/office/drawing/2014/main" id="{BB470039-9392-3E1D-9778-915243D7E4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p:blipFill>
        <p:spPr>
          <a:xfrm>
            <a:off x="385287" y="278839"/>
            <a:ext cx="2129313" cy="16642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6CD3A4-7ADC-8765-BD8F-34E9DD6B573B}"/>
              </a:ext>
            </a:extLst>
          </p:cNvPr>
          <p:cNvPicPr>
            <a:picLocks noChangeAspect="1"/>
          </p:cNvPicPr>
          <p:nvPr/>
        </p:nvPicPr>
        <p:blipFill>
          <a:blip r:embed="rId2"/>
          <a:stretch>
            <a:fillRect/>
          </a:stretch>
        </p:blipFill>
        <p:spPr>
          <a:xfrm>
            <a:off x="381000" y="1104900"/>
            <a:ext cx="16383000" cy="8382000"/>
          </a:xfrm>
          <a:prstGeom prst="rect">
            <a:avLst/>
          </a:prstGeom>
        </p:spPr>
      </p:pic>
      <p:sp>
        <p:nvSpPr>
          <p:cNvPr id="4" name="TextBox 5">
            <a:extLst>
              <a:ext uri="{FF2B5EF4-FFF2-40B4-BE49-F238E27FC236}">
                <a16:creationId xmlns:a16="http://schemas.microsoft.com/office/drawing/2014/main" id="{154AA21B-888F-884F-D088-A7A2F40A3AE8}"/>
              </a:ext>
            </a:extLst>
          </p:cNvPr>
          <p:cNvSpPr txBox="1"/>
          <p:nvPr/>
        </p:nvSpPr>
        <p:spPr>
          <a:xfrm>
            <a:off x="685800" y="373380"/>
            <a:ext cx="8778178" cy="426720"/>
          </a:xfrm>
          <a:prstGeom prst="rect">
            <a:avLst/>
          </a:prstGeom>
        </p:spPr>
        <p:txBody>
          <a:bodyPr wrap="square" lIns="0" tIns="0" rIns="0" bIns="0" rtlCol="0" anchor="t">
            <a:spAutoFit/>
          </a:bodyPr>
          <a:lstStyle/>
          <a:p>
            <a:pPr algn="just">
              <a:lnSpc>
                <a:spcPts val="3220"/>
              </a:lnSpc>
            </a:pPr>
            <a:r>
              <a:rPr lang="vi-VN" sz="3600" dirty="0">
                <a:solidFill>
                  <a:srgbClr val="000000"/>
                </a:solidFill>
                <a:latin typeface="+mj-lt"/>
                <a:ea typeface="Hero"/>
                <a:cs typeface="Hero"/>
                <a:sym typeface="Hero"/>
              </a:rPr>
              <a:t>Sơ đồ phân cấp chức năng của </a:t>
            </a:r>
            <a:r>
              <a:rPr lang="vi-VN" sz="3600" dirty="0" err="1">
                <a:solidFill>
                  <a:srgbClr val="000000"/>
                </a:solidFill>
                <a:latin typeface="+mj-lt"/>
                <a:ea typeface="Hero"/>
                <a:cs typeface="Hero"/>
                <a:sym typeface="Hero"/>
              </a:rPr>
              <a:t>app</a:t>
            </a:r>
            <a:r>
              <a:rPr lang="vi-VN" sz="3600" dirty="0">
                <a:solidFill>
                  <a:srgbClr val="000000"/>
                </a:solidFill>
                <a:latin typeface="+mj-lt"/>
                <a:ea typeface="Hero"/>
                <a:cs typeface="Hero"/>
                <a:sym typeface="Hero"/>
              </a:rPr>
              <a:t> đọc sách</a:t>
            </a:r>
            <a:endParaRPr lang="en-US" sz="3600" dirty="0">
              <a:solidFill>
                <a:srgbClr val="000000"/>
              </a:solidFill>
              <a:latin typeface="+mj-lt"/>
              <a:ea typeface="Hero"/>
              <a:cs typeface="Hero"/>
              <a:sym typeface="Hero"/>
            </a:endParaRPr>
          </a:p>
        </p:txBody>
      </p:sp>
    </p:spTree>
    <p:extLst>
      <p:ext uri="{BB962C8B-B14F-4D97-AF65-F5344CB8AC3E}">
        <p14:creationId xmlns:p14="http://schemas.microsoft.com/office/powerpoint/2010/main" val="948916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A6F06-E282-9EA0-855E-88A57524B19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7C9CE195-96AB-1271-1EC1-A34AD6A024BC}"/>
              </a:ext>
            </a:extLst>
          </p:cNvPr>
          <p:cNvSpPr txBox="1"/>
          <p:nvPr/>
        </p:nvSpPr>
        <p:spPr>
          <a:xfrm>
            <a:off x="3787695" y="569476"/>
            <a:ext cx="11760317" cy="1024768"/>
          </a:xfrm>
          <a:prstGeom prst="rect">
            <a:avLst/>
          </a:prstGeom>
        </p:spPr>
        <p:txBody>
          <a:bodyPr wrap="square" lIns="0" tIns="0" rIns="0" bIns="0" rtlCol="0" anchor="t">
            <a:spAutoFit/>
          </a:bodyPr>
          <a:lstStyle/>
          <a:p>
            <a:pPr algn="l">
              <a:lnSpc>
                <a:spcPts val="8800"/>
              </a:lnSpc>
            </a:pPr>
            <a:r>
              <a:rPr lang="vi-VN" sz="5400" b="1" dirty="0">
                <a:solidFill>
                  <a:srgbClr val="000000"/>
                </a:solidFill>
                <a:latin typeface="+mj-lt"/>
                <a:ea typeface="Paalalabas Wide"/>
                <a:cs typeface="Paalalabas Wide"/>
                <a:sym typeface="Paalalabas Wide"/>
              </a:rPr>
              <a:t>CHƯƠNG 1: PHÂN TÍCH THIẾT KẾ</a:t>
            </a:r>
            <a:endParaRPr lang="en-US" sz="5400" b="1" dirty="0">
              <a:solidFill>
                <a:srgbClr val="000000"/>
              </a:solidFill>
              <a:latin typeface="+mj-lt"/>
              <a:ea typeface="Paalalabas Wide"/>
              <a:cs typeface="Paalalabas Wide"/>
              <a:sym typeface="Paalalabas Wide"/>
            </a:endParaRPr>
          </a:p>
        </p:txBody>
      </p:sp>
      <p:grpSp>
        <p:nvGrpSpPr>
          <p:cNvPr id="6" name="Group 6">
            <a:extLst>
              <a:ext uri="{FF2B5EF4-FFF2-40B4-BE49-F238E27FC236}">
                <a16:creationId xmlns:a16="http://schemas.microsoft.com/office/drawing/2014/main" id="{5EE59EBC-B301-6FDE-F8BA-0D569F63476B}"/>
              </a:ext>
            </a:extLst>
          </p:cNvPr>
          <p:cNvGrpSpPr/>
          <p:nvPr/>
        </p:nvGrpSpPr>
        <p:grpSpPr>
          <a:xfrm>
            <a:off x="4572000" y="2206212"/>
            <a:ext cx="6400800" cy="928352"/>
            <a:chOff x="0" y="-45538"/>
            <a:chExt cx="1763348" cy="299947"/>
          </a:xfrm>
        </p:grpSpPr>
        <p:sp>
          <p:nvSpPr>
            <p:cNvPr id="7" name="Freeform 7">
              <a:extLst>
                <a:ext uri="{FF2B5EF4-FFF2-40B4-BE49-F238E27FC236}">
                  <a16:creationId xmlns:a16="http://schemas.microsoft.com/office/drawing/2014/main" id="{30FB95BC-5AB7-B63E-ECC5-CD894469C45B}"/>
                </a:ext>
              </a:extLst>
            </p:cNvPr>
            <p:cNvSpPr/>
            <p:nvPr/>
          </p:nvSpPr>
          <p:spPr>
            <a:xfrm>
              <a:off x="0" y="0"/>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a:p>
          </p:txBody>
        </p:sp>
        <p:sp>
          <p:nvSpPr>
            <p:cNvPr id="8" name="TextBox 8">
              <a:extLst>
                <a:ext uri="{FF2B5EF4-FFF2-40B4-BE49-F238E27FC236}">
                  <a16:creationId xmlns:a16="http://schemas.microsoft.com/office/drawing/2014/main" id="{A25BBA65-B81C-1B6A-3849-2FC56C41B6AE}"/>
                </a:ext>
              </a:extLst>
            </p:cNvPr>
            <p:cNvSpPr txBox="1"/>
            <p:nvPr/>
          </p:nvSpPr>
          <p:spPr>
            <a:xfrm>
              <a:off x="0" y="-45538"/>
              <a:ext cx="1763348" cy="299947"/>
            </a:xfrm>
            <a:prstGeom prst="rect">
              <a:avLst/>
            </a:prstGeom>
          </p:spPr>
          <p:txBody>
            <a:bodyPr lIns="50800" tIns="50800" rIns="50800" bIns="50800" rtlCol="0" anchor="ctr"/>
            <a:lstStyle/>
            <a:p>
              <a:pPr algn="ctr">
                <a:lnSpc>
                  <a:spcPts val="4200"/>
                </a:lnSpc>
              </a:pPr>
              <a:r>
                <a:rPr lang="vi-VN" sz="3600" dirty="0">
                  <a:solidFill>
                    <a:srgbClr val="FFFFFF"/>
                  </a:solidFill>
                  <a:latin typeface="+mj-lt"/>
                  <a:ea typeface="Hero"/>
                  <a:cs typeface="Hero"/>
                  <a:sym typeface="Hero"/>
                </a:rPr>
                <a:t>Cơ cấu tổ chức và nhiệm vụ</a:t>
              </a:r>
              <a:endParaRPr lang="en-US" sz="3600" dirty="0">
                <a:solidFill>
                  <a:srgbClr val="FFFFFF"/>
                </a:solidFill>
                <a:latin typeface="+mj-lt"/>
                <a:ea typeface="Hero"/>
                <a:cs typeface="Hero"/>
                <a:sym typeface="Hero"/>
              </a:endParaRPr>
            </a:p>
          </p:txBody>
        </p:sp>
      </p:grpSp>
      <p:grpSp>
        <p:nvGrpSpPr>
          <p:cNvPr id="9" name="Group 9">
            <a:extLst>
              <a:ext uri="{FF2B5EF4-FFF2-40B4-BE49-F238E27FC236}">
                <a16:creationId xmlns:a16="http://schemas.microsoft.com/office/drawing/2014/main" id="{04AFE898-C501-1051-774B-2A6694C6D9B6}"/>
              </a:ext>
            </a:extLst>
          </p:cNvPr>
          <p:cNvGrpSpPr/>
          <p:nvPr/>
        </p:nvGrpSpPr>
        <p:grpSpPr>
          <a:xfrm>
            <a:off x="3654959" y="2177387"/>
            <a:ext cx="744020" cy="891757"/>
            <a:chOff x="0" y="-66675"/>
            <a:chExt cx="292207" cy="350230"/>
          </a:xfrm>
        </p:grpSpPr>
        <p:sp>
          <p:nvSpPr>
            <p:cNvPr id="10" name="Freeform 10">
              <a:extLst>
                <a:ext uri="{FF2B5EF4-FFF2-40B4-BE49-F238E27FC236}">
                  <a16:creationId xmlns:a16="http://schemas.microsoft.com/office/drawing/2014/main" id="{CFC1BAA7-11F0-C8F1-9D63-565543DA441E}"/>
                </a:ext>
              </a:extLst>
            </p:cNvPr>
            <p:cNvSpPr/>
            <p:nvPr/>
          </p:nvSpPr>
          <p:spPr>
            <a:xfrm>
              <a:off x="0" y="0"/>
              <a:ext cx="292207" cy="283555"/>
            </a:xfrm>
            <a:custGeom>
              <a:avLst/>
              <a:gdLst/>
              <a:ahLst/>
              <a:cxnLst/>
              <a:rect l="l" t="t" r="r" b="b"/>
              <a:pathLst>
                <a:path w="292207" h="283555">
                  <a:moveTo>
                    <a:pt x="141777" y="0"/>
                  </a:moveTo>
                  <a:lnTo>
                    <a:pt x="150430" y="0"/>
                  </a:lnTo>
                  <a:cubicBezTo>
                    <a:pt x="188032" y="0"/>
                    <a:pt x="224093" y="14937"/>
                    <a:pt x="250682" y="41526"/>
                  </a:cubicBezTo>
                  <a:cubicBezTo>
                    <a:pt x="277270" y="68114"/>
                    <a:pt x="292207" y="104176"/>
                    <a:pt x="292207" y="141777"/>
                  </a:cubicBezTo>
                  <a:lnTo>
                    <a:pt x="292207" y="141777"/>
                  </a:lnTo>
                  <a:cubicBezTo>
                    <a:pt x="292207" y="220079"/>
                    <a:pt x="228731" y="283555"/>
                    <a:pt x="150430" y="283555"/>
                  </a:cubicBezTo>
                  <a:lnTo>
                    <a:pt x="141777" y="283555"/>
                  </a:lnTo>
                  <a:cubicBezTo>
                    <a:pt x="104176" y="283555"/>
                    <a:pt x="68114" y="268617"/>
                    <a:pt x="41526" y="242029"/>
                  </a:cubicBezTo>
                  <a:cubicBezTo>
                    <a:pt x="14937" y="215441"/>
                    <a:pt x="0" y="179379"/>
                    <a:pt x="0" y="141777"/>
                  </a:cubicBezTo>
                  <a:lnTo>
                    <a:pt x="0" y="141777"/>
                  </a:lnTo>
                  <a:cubicBezTo>
                    <a:pt x="0" y="104176"/>
                    <a:pt x="14937" y="68114"/>
                    <a:pt x="41526" y="41526"/>
                  </a:cubicBezTo>
                  <a:cubicBezTo>
                    <a:pt x="68114" y="14937"/>
                    <a:pt x="104176" y="0"/>
                    <a:pt x="141777" y="0"/>
                  </a:cubicBezTo>
                  <a:close/>
                </a:path>
              </a:pathLst>
            </a:custGeom>
            <a:solidFill>
              <a:srgbClr val="E5DFD3"/>
            </a:solidFill>
          </p:spPr>
          <p:txBody>
            <a:bodyPr/>
            <a:lstStyle/>
            <a:p>
              <a:pPr algn="ctr"/>
              <a:r>
                <a:rPr lang="vi-VN" sz="3600" b="1" dirty="0">
                  <a:latin typeface="+mj-lt"/>
                </a:rPr>
                <a:t>4</a:t>
              </a:r>
              <a:endParaRPr lang="en-US" sz="3600" b="1" dirty="0">
                <a:latin typeface="+mj-lt"/>
              </a:endParaRPr>
            </a:p>
          </p:txBody>
        </p:sp>
        <p:sp>
          <p:nvSpPr>
            <p:cNvPr id="11" name="TextBox 11">
              <a:extLst>
                <a:ext uri="{FF2B5EF4-FFF2-40B4-BE49-F238E27FC236}">
                  <a16:creationId xmlns:a16="http://schemas.microsoft.com/office/drawing/2014/main" id="{C73125FF-755C-F66C-5657-3AC754ED5BD1}"/>
                </a:ext>
              </a:extLst>
            </p:cNvPr>
            <p:cNvSpPr txBox="1"/>
            <p:nvPr/>
          </p:nvSpPr>
          <p:spPr>
            <a:xfrm>
              <a:off x="0" y="-66675"/>
              <a:ext cx="292207" cy="350230"/>
            </a:xfrm>
            <a:prstGeom prst="rect">
              <a:avLst/>
            </a:prstGeom>
          </p:spPr>
          <p:txBody>
            <a:bodyPr lIns="50800" tIns="50800" rIns="50800" bIns="50800" rtlCol="0" anchor="ctr"/>
            <a:lstStyle/>
            <a:p>
              <a:pPr algn="ctr">
                <a:lnSpc>
                  <a:spcPts val="4200"/>
                </a:lnSpc>
              </a:pPr>
              <a:endParaRPr/>
            </a:p>
          </p:txBody>
        </p:sp>
      </p:grpSp>
      <p:grpSp>
        <p:nvGrpSpPr>
          <p:cNvPr id="23" name="Group 23">
            <a:extLst>
              <a:ext uri="{FF2B5EF4-FFF2-40B4-BE49-F238E27FC236}">
                <a16:creationId xmlns:a16="http://schemas.microsoft.com/office/drawing/2014/main" id="{0D3D5771-50C7-3C7D-262F-DEC95A65910A}"/>
              </a:ext>
            </a:extLst>
          </p:cNvPr>
          <p:cNvGrpSpPr/>
          <p:nvPr/>
        </p:nvGrpSpPr>
        <p:grpSpPr>
          <a:xfrm rot="-2700000">
            <a:off x="2649556" y="667917"/>
            <a:ext cx="832903" cy="832903"/>
            <a:chOff x="0" y="0"/>
            <a:chExt cx="153659" cy="153659"/>
          </a:xfrm>
        </p:grpSpPr>
        <p:sp>
          <p:nvSpPr>
            <p:cNvPr id="24" name="Freeform 24">
              <a:extLst>
                <a:ext uri="{FF2B5EF4-FFF2-40B4-BE49-F238E27FC236}">
                  <a16:creationId xmlns:a16="http://schemas.microsoft.com/office/drawing/2014/main" id="{D41EE5BE-71E3-F0BF-3176-A35B5726944D}"/>
                </a:ext>
              </a:extLst>
            </p:cNvPr>
            <p:cNvSpPr/>
            <p:nvPr/>
          </p:nvSpPr>
          <p:spPr>
            <a:xfrm>
              <a:off x="0" y="0"/>
              <a:ext cx="153659" cy="153659"/>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25" name="TextBox 25">
              <a:extLst>
                <a:ext uri="{FF2B5EF4-FFF2-40B4-BE49-F238E27FC236}">
                  <a16:creationId xmlns:a16="http://schemas.microsoft.com/office/drawing/2014/main" id="{90A29CAA-B802-9B0B-13AB-FCD33E57DED6}"/>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a:p>
          </p:txBody>
        </p:sp>
      </p:grpSp>
      <p:cxnSp>
        <p:nvCxnSpPr>
          <p:cNvPr id="5" name="Straight Connector 4">
            <a:extLst>
              <a:ext uri="{FF2B5EF4-FFF2-40B4-BE49-F238E27FC236}">
                <a16:creationId xmlns:a16="http://schemas.microsoft.com/office/drawing/2014/main" id="{D8EC73CB-026F-4C0F-5C4F-8FF24F1CEDA5}"/>
              </a:ext>
            </a:extLst>
          </p:cNvPr>
          <p:cNvCxnSpPr/>
          <p:nvPr/>
        </p:nvCxnSpPr>
        <p:spPr>
          <a:xfrm>
            <a:off x="8839200" y="3467100"/>
            <a:ext cx="0" cy="6400800"/>
          </a:xfrm>
          <a:prstGeom prst="line">
            <a:avLst/>
          </a:prstGeom>
          <a:ln w="50800"/>
        </p:spPr>
        <p:style>
          <a:lnRef idx="1">
            <a:schemeClr val="dk1"/>
          </a:lnRef>
          <a:fillRef idx="0">
            <a:schemeClr val="dk1"/>
          </a:fillRef>
          <a:effectRef idx="0">
            <a:schemeClr val="dk1"/>
          </a:effectRef>
          <a:fontRef idx="minor">
            <a:schemeClr val="tx1"/>
          </a:fontRef>
        </p:style>
      </p:cxnSp>
      <p:sp>
        <p:nvSpPr>
          <p:cNvPr id="12" name="TextBox 4">
            <a:extLst>
              <a:ext uri="{FF2B5EF4-FFF2-40B4-BE49-F238E27FC236}">
                <a16:creationId xmlns:a16="http://schemas.microsoft.com/office/drawing/2014/main" id="{461962A7-BFF4-7944-CC9A-7B039E4CA1ED}"/>
              </a:ext>
            </a:extLst>
          </p:cNvPr>
          <p:cNvSpPr txBox="1"/>
          <p:nvPr/>
        </p:nvSpPr>
        <p:spPr>
          <a:xfrm>
            <a:off x="2865403" y="3483516"/>
            <a:ext cx="2619055" cy="965329"/>
          </a:xfrm>
          <a:prstGeom prst="rect">
            <a:avLst/>
          </a:prstGeom>
        </p:spPr>
        <p:txBody>
          <a:bodyPr wrap="square" lIns="0" tIns="0" rIns="0" bIns="0" rtlCol="0" anchor="t">
            <a:spAutoFit/>
          </a:bodyPr>
          <a:lstStyle/>
          <a:p>
            <a:pPr algn="l">
              <a:lnSpc>
                <a:spcPts val="8800"/>
              </a:lnSpc>
            </a:pPr>
            <a:r>
              <a:rPr lang="vi-VN" sz="3600" b="1" dirty="0">
                <a:solidFill>
                  <a:srgbClr val="000000"/>
                </a:solidFill>
                <a:latin typeface="+mj-lt"/>
                <a:ea typeface="Paalalabas Wide"/>
                <a:cs typeface="Paalalabas Wide"/>
                <a:sym typeface="Paalalabas Wide"/>
              </a:rPr>
              <a:t>Người Dùng</a:t>
            </a:r>
            <a:endParaRPr lang="en-US" sz="3600" b="1" dirty="0">
              <a:solidFill>
                <a:srgbClr val="000000"/>
              </a:solidFill>
              <a:latin typeface="+mj-lt"/>
              <a:ea typeface="Paalalabas Wide"/>
              <a:cs typeface="Paalalabas Wide"/>
              <a:sym typeface="Paalalabas Wide"/>
            </a:endParaRPr>
          </a:p>
        </p:txBody>
      </p:sp>
      <p:sp>
        <p:nvSpPr>
          <p:cNvPr id="14" name="TextBox 13">
            <a:extLst>
              <a:ext uri="{FF2B5EF4-FFF2-40B4-BE49-F238E27FC236}">
                <a16:creationId xmlns:a16="http://schemas.microsoft.com/office/drawing/2014/main" id="{27A17FBC-789E-46E6-A100-77E122A017A9}"/>
              </a:ext>
            </a:extLst>
          </p:cNvPr>
          <p:cNvSpPr txBox="1"/>
          <p:nvPr/>
        </p:nvSpPr>
        <p:spPr>
          <a:xfrm rot="10800000" flipV="1">
            <a:off x="1553653" y="4715032"/>
            <a:ext cx="4465860" cy="584775"/>
          </a:xfrm>
          <a:prstGeom prst="rect">
            <a:avLst/>
          </a:prstGeom>
          <a:noFill/>
        </p:spPr>
        <p:txBody>
          <a:bodyPr wrap="square">
            <a:spAutoFit/>
          </a:bodyPr>
          <a:lstStyle/>
          <a:p>
            <a:r>
              <a:rPr lang="vi-VN"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Đăng</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Ký</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và</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Đăng</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Nhập</a:t>
            </a:r>
            <a:endParaRPr lang="en-US" sz="3200" dirty="0"/>
          </a:p>
        </p:txBody>
      </p:sp>
      <p:sp>
        <p:nvSpPr>
          <p:cNvPr id="16" name="TextBox 15">
            <a:extLst>
              <a:ext uri="{FF2B5EF4-FFF2-40B4-BE49-F238E27FC236}">
                <a16:creationId xmlns:a16="http://schemas.microsoft.com/office/drawing/2014/main" id="{C07125C6-9BED-5D31-4A59-C1EFE2FB0E4A}"/>
              </a:ext>
            </a:extLst>
          </p:cNvPr>
          <p:cNvSpPr txBox="1"/>
          <p:nvPr/>
        </p:nvSpPr>
        <p:spPr>
          <a:xfrm>
            <a:off x="1553652" y="5493653"/>
            <a:ext cx="5638790" cy="584775"/>
          </a:xfrm>
          <a:prstGeom prst="rect">
            <a:avLst/>
          </a:prstGeom>
          <a:noFill/>
        </p:spPr>
        <p:txBody>
          <a:bodyPr wrap="square">
            <a:spAutoFit/>
          </a:bodyPr>
          <a:lstStyle/>
          <a:p>
            <a:r>
              <a:rPr lang="vi-VN"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Tìm</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Kiếm</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và</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Khám</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Phá</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Sách</a:t>
            </a:r>
            <a:endParaRPr lang="en-US" sz="3200" dirty="0"/>
          </a:p>
        </p:txBody>
      </p:sp>
      <p:sp>
        <p:nvSpPr>
          <p:cNvPr id="18" name="TextBox 17">
            <a:extLst>
              <a:ext uri="{FF2B5EF4-FFF2-40B4-BE49-F238E27FC236}">
                <a16:creationId xmlns:a16="http://schemas.microsoft.com/office/drawing/2014/main" id="{3145A9C5-1BE3-85CA-9F78-F287FB038024}"/>
              </a:ext>
            </a:extLst>
          </p:cNvPr>
          <p:cNvSpPr txBox="1"/>
          <p:nvPr/>
        </p:nvSpPr>
        <p:spPr>
          <a:xfrm>
            <a:off x="1584132" y="6272273"/>
            <a:ext cx="2133597" cy="584775"/>
          </a:xfrm>
          <a:prstGeom prst="rect">
            <a:avLst/>
          </a:prstGeom>
          <a:noFill/>
        </p:spPr>
        <p:txBody>
          <a:bodyPr wrap="square">
            <a:spAutoFit/>
          </a:bodyPr>
          <a:lstStyle/>
          <a:p>
            <a:r>
              <a:rPr lang="vi-VN"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Đọc</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Sách</a:t>
            </a:r>
            <a:endParaRPr lang="en-US" sz="3200" dirty="0"/>
          </a:p>
        </p:txBody>
      </p:sp>
      <p:sp>
        <p:nvSpPr>
          <p:cNvPr id="20" name="TextBox 19">
            <a:extLst>
              <a:ext uri="{FF2B5EF4-FFF2-40B4-BE49-F238E27FC236}">
                <a16:creationId xmlns:a16="http://schemas.microsoft.com/office/drawing/2014/main" id="{FAD16093-4782-AD00-5E50-43582DE912F2}"/>
              </a:ext>
            </a:extLst>
          </p:cNvPr>
          <p:cNvSpPr txBox="1"/>
          <p:nvPr/>
        </p:nvSpPr>
        <p:spPr>
          <a:xfrm>
            <a:off x="1584132" y="7050893"/>
            <a:ext cx="5181598" cy="584775"/>
          </a:xfrm>
          <a:prstGeom prst="rect">
            <a:avLst/>
          </a:prstGeom>
          <a:noFill/>
        </p:spPr>
        <p:txBody>
          <a:bodyPr wrap="square">
            <a:spAutoFit/>
          </a:bodyPr>
          <a:lstStyle/>
          <a:p>
            <a:r>
              <a:rPr lang="vi-VN" sz="3200" b="0" i="0" u="none" strike="noStrike" dirty="0">
                <a:solidFill>
                  <a:srgbClr val="000000"/>
                </a:solidFill>
                <a:effectLst/>
                <a:latin typeface="Times New Roman" panose="02020603050405020304" pitchFamily="18" charset="0"/>
              </a:rPr>
              <a:t>- Quản Lý Thư Viện Cá Nhân</a:t>
            </a:r>
            <a:endParaRPr lang="en-US" sz="3200" dirty="0"/>
          </a:p>
        </p:txBody>
      </p:sp>
      <p:sp>
        <p:nvSpPr>
          <p:cNvPr id="22" name="TextBox 21">
            <a:extLst>
              <a:ext uri="{FF2B5EF4-FFF2-40B4-BE49-F238E27FC236}">
                <a16:creationId xmlns:a16="http://schemas.microsoft.com/office/drawing/2014/main" id="{D9F6E3B2-78F8-F1EB-1C1D-3F9EDDD6F673}"/>
              </a:ext>
            </a:extLst>
          </p:cNvPr>
          <p:cNvSpPr txBox="1"/>
          <p:nvPr/>
        </p:nvSpPr>
        <p:spPr>
          <a:xfrm>
            <a:off x="1553652" y="7829513"/>
            <a:ext cx="4571998" cy="584775"/>
          </a:xfrm>
          <a:prstGeom prst="rect">
            <a:avLst/>
          </a:prstGeom>
          <a:noFill/>
        </p:spPr>
        <p:txBody>
          <a:bodyPr wrap="square">
            <a:spAutoFit/>
          </a:bodyPr>
          <a:lstStyle/>
          <a:p>
            <a:r>
              <a:rPr lang="vi-VN"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Đánh</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Giá</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và</a:t>
            </a:r>
            <a:r>
              <a:rPr lang="en-US" sz="3200" b="0" i="0" u="none" strike="noStrike" dirty="0">
                <a:solidFill>
                  <a:srgbClr val="000000"/>
                </a:solidFill>
                <a:effectLst/>
                <a:latin typeface="Times New Roman" panose="02020603050405020304" pitchFamily="18" charset="0"/>
              </a:rPr>
              <a:t> Bình </a:t>
            </a:r>
            <a:r>
              <a:rPr lang="en-US" sz="3200" b="0" i="0" u="none" strike="noStrike" dirty="0" err="1">
                <a:solidFill>
                  <a:srgbClr val="000000"/>
                </a:solidFill>
                <a:effectLst/>
                <a:latin typeface="Times New Roman" panose="02020603050405020304" pitchFamily="18" charset="0"/>
              </a:rPr>
              <a:t>Luận</a:t>
            </a:r>
            <a:endParaRPr lang="en-US" sz="3200" dirty="0"/>
          </a:p>
        </p:txBody>
      </p:sp>
      <p:sp>
        <p:nvSpPr>
          <p:cNvPr id="27" name="TextBox 26">
            <a:extLst>
              <a:ext uri="{FF2B5EF4-FFF2-40B4-BE49-F238E27FC236}">
                <a16:creationId xmlns:a16="http://schemas.microsoft.com/office/drawing/2014/main" id="{E105842F-09DE-4B69-24B5-AA7D4C78D0AF}"/>
              </a:ext>
            </a:extLst>
          </p:cNvPr>
          <p:cNvSpPr txBox="1"/>
          <p:nvPr/>
        </p:nvSpPr>
        <p:spPr>
          <a:xfrm>
            <a:off x="1553652" y="8608133"/>
            <a:ext cx="3520981" cy="584775"/>
          </a:xfrm>
          <a:prstGeom prst="rect">
            <a:avLst/>
          </a:prstGeom>
          <a:noFill/>
        </p:spPr>
        <p:txBody>
          <a:bodyPr wrap="square">
            <a:spAutoFit/>
          </a:bodyPr>
          <a:lstStyle/>
          <a:p>
            <a:r>
              <a:rPr lang="vi-VN"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Nhận</a:t>
            </a:r>
            <a:r>
              <a:rPr lang="en-US" sz="3200" b="0" i="0" u="none" strike="noStrike" dirty="0">
                <a:solidFill>
                  <a:srgbClr val="000000"/>
                </a:solidFill>
                <a:effectLst/>
                <a:latin typeface="Times New Roman" panose="02020603050405020304" pitchFamily="18" charset="0"/>
              </a:rPr>
              <a:t> Thông </a:t>
            </a:r>
            <a:r>
              <a:rPr lang="en-US" sz="3200" b="0" i="0" u="none" strike="noStrike" dirty="0" err="1">
                <a:solidFill>
                  <a:srgbClr val="000000"/>
                </a:solidFill>
                <a:effectLst/>
                <a:latin typeface="Times New Roman" panose="02020603050405020304" pitchFamily="18" charset="0"/>
              </a:rPr>
              <a:t>Báo</a:t>
            </a:r>
            <a:endParaRPr lang="en-US" sz="3200" dirty="0"/>
          </a:p>
        </p:txBody>
      </p:sp>
      <p:sp>
        <p:nvSpPr>
          <p:cNvPr id="29" name="TextBox 28">
            <a:extLst>
              <a:ext uri="{FF2B5EF4-FFF2-40B4-BE49-F238E27FC236}">
                <a16:creationId xmlns:a16="http://schemas.microsoft.com/office/drawing/2014/main" id="{17731C10-1E3C-BBD5-12FF-CF93A0E8E800}"/>
              </a:ext>
            </a:extLst>
          </p:cNvPr>
          <p:cNvSpPr txBox="1"/>
          <p:nvPr/>
        </p:nvSpPr>
        <p:spPr>
          <a:xfrm>
            <a:off x="1553651" y="9386753"/>
            <a:ext cx="4999547" cy="584775"/>
          </a:xfrm>
          <a:prstGeom prst="rect">
            <a:avLst/>
          </a:prstGeom>
          <a:noFill/>
        </p:spPr>
        <p:txBody>
          <a:bodyPr wrap="square">
            <a:spAutoFit/>
          </a:bodyPr>
          <a:lstStyle/>
          <a:p>
            <a:r>
              <a:rPr lang="vi-VN" sz="3200" b="0" i="0" u="none" strike="noStrike" dirty="0">
                <a:solidFill>
                  <a:srgbClr val="000000"/>
                </a:solidFill>
                <a:effectLst/>
                <a:latin typeface="Times New Roman" panose="02020603050405020304" pitchFamily="18" charset="0"/>
              </a:rPr>
              <a:t>- </a:t>
            </a:r>
            <a:r>
              <a:rPr lang="vi-VN" sz="3200" dirty="0" err="1">
                <a:solidFill>
                  <a:srgbClr val="000000"/>
                </a:solidFill>
                <a:latin typeface="Times New Roman" panose="02020603050405020304" pitchFamily="18" charset="0"/>
              </a:rPr>
              <a:t>Câp</a:t>
            </a:r>
            <a:r>
              <a:rPr lang="vi-VN" sz="3200" dirty="0">
                <a:solidFill>
                  <a:srgbClr val="000000"/>
                </a:solidFill>
                <a:latin typeface="Times New Roman" panose="02020603050405020304" pitchFamily="18" charset="0"/>
              </a:rPr>
              <a:t> Nhật Sách,</a:t>
            </a:r>
            <a:r>
              <a:rPr lang="en-US" sz="3200" b="0" i="0" u="none" strike="noStrike" dirty="0">
                <a:solidFill>
                  <a:srgbClr val="000000"/>
                </a:solidFill>
                <a:effectLst/>
                <a:latin typeface="Times New Roman" panose="02020603050405020304" pitchFamily="18" charset="0"/>
              </a:rPr>
              <a:t> </a:t>
            </a:r>
            <a:r>
              <a:rPr lang="vi-VN" sz="3200" dirty="0">
                <a:solidFill>
                  <a:srgbClr val="000000"/>
                </a:solidFill>
                <a:latin typeface="Times New Roman" panose="02020603050405020304" pitchFamily="18" charset="0"/>
              </a:rPr>
              <a:t>Đ</a:t>
            </a:r>
            <a:r>
              <a:rPr lang="en-US" sz="3200" b="0" i="0" u="none" strike="noStrike" dirty="0" err="1">
                <a:solidFill>
                  <a:srgbClr val="000000"/>
                </a:solidFill>
                <a:effectLst/>
                <a:latin typeface="Times New Roman" panose="02020603050405020304" pitchFamily="18" charset="0"/>
              </a:rPr>
              <a:t>ăng</a:t>
            </a:r>
            <a:r>
              <a:rPr lang="en-US" sz="3200" b="0" i="0" u="none" strike="noStrike" dirty="0">
                <a:solidFill>
                  <a:srgbClr val="000000"/>
                </a:solidFill>
                <a:effectLst/>
                <a:latin typeface="Times New Roman" panose="02020603050405020304" pitchFamily="18" charset="0"/>
              </a:rPr>
              <a:t> </a:t>
            </a:r>
            <a:r>
              <a:rPr lang="vi-VN" sz="3200" dirty="0">
                <a:solidFill>
                  <a:srgbClr val="000000"/>
                </a:solidFill>
                <a:latin typeface="Times New Roman" panose="02020603050405020304" pitchFamily="18" charset="0"/>
              </a:rPr>
              <a:t>S</a:t>
            </a:r>
            <a:r>
              <a:rPr lang="en-US" sz="3200" b="0" i="0" u="none" strike="noStrike" dirty="0" err="1">
                <a:solidFill>
                  <a:srgbClr val="000000"/>
                </a:solidFill>
                <a:effectLst/>
                <a:latin typeface="Times New Roman" panose="02020603050405020304" pitchFamily="18" charset="0"/>
              </a:rPr>
              <a:t>ách</a:t>
            </a:r>
            <a:endParaRPr lang="en-US" sz="3200" dirty="0"/>
          </a:p>
        </p:txBody>
      </p:sp>
      <p:sp>
        <p:nvSpPr>
          <p:cNvPr id="31" name="TextBox 30">
            <a:extLst>
              <a:ext uri="{FF2B5EF4-FFF2-40B4-BE49-F238E27FC236}">
                <a16:creationId xmlns:a16="http://schemas.microsoft.com/office/drawing/2014/main" id="{CEFC53AE-1BF0-2D5A-506B-B90671620F0D}"/>
              </a:ext>
            </a:extLst>
          </p:cNvPr>
          <p:cNvSpPr txBox="1"/>
          <p:nvPr/>
        </p:nvSpPr>
        <p:spPr>
          <a:xfrm>
            <a:off x="12420600" y="3786098"/>
            <a:ext cx="1888926" cy="646331"/>
          </a:xfrm>
          <a:prstGeom prst="rect">
            <a:avLst/>
          </a:prstGeom>
          <a:noFill/>
        </p:spPr>
        <p:txBody>
          <a:bodyPr wrap="square">
            <a:spAutoFit/>
          </a:bodyPr>
          <a:lstStyle/>
          <a:p>
            <a:r>
              <a:rPr lang="vi-VN" sz="3600" b="1" i="0" u="none" strike="noStrike" dirty="0" err="1">
                <a:solidFill>
                  <a:srgbClr val="000000"/>
                </a:solidFill>
                <a:effectLst/>
                <a:latin typeface="+mj-lt"/>
              </a:rPr>
              <a:t>Admin</a:t>
            </a:r>
            <a:endParaRPr lang="en-US" sz="3600" b="1" dirty="0">
              <a:latin typeface="+mj-lt"/>
            </a:endParaRPr>
          </a:p>
        </p:txBody>
      </p:sp>
      <p:sp>
        <p:nvSpPr>
          <p:cNvPr id="33" name="TextBox 32">
            <a:extLst>
              <a:ext uri="{FF2B5EF4-FFF2-40B4-BE49-F238E27FC236}">
                <a16:creationId xmlns:a16="http://schemas.microsoft.com/office/drawing/2014/main" id="{54D1305F-33FF-72F1-76AC-D6DAC090BC53}"/>
              </a:ext>
            </a:extLst>
          </p:cNvPr>
          <p:cNvSpPr txBox="1"/>
          <p:nvPr/>
        </p:nvSpPr>
        <p:spPr>
          <a:xfrm>
            <a:off x="9448801" y="4668007"/>
            <a:ext cx="3642359" cy="584775"/>
          </a:xfrm>
          <a:prstGeom prst="rect">
            <a:avLst/>
          </a:prstGeom>
          <a:noFill/>
        </p:spPr>
        <p:txBody>
          <a:bodyPr wrap="square">
            <a:spAutoFit/>
          </a:bodyPr>
          <a:lstStyle/>
          <a:p>
            <a:r>
              <a:rPr lang="vi-VN"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Quản</a:t>
            </a:r>
            <a:r>
              <a:rPr lang="en-US" sz="3200" b="0" i="0" u="none" strike="noStrike" dirty="0">
                <a:solidFill>
                  <a:srgbClr val="000000"/>
                </a:solidFill>
                <a:effectLst/>
                <a:latin typeface="Times New Roman" panose="02020603050405020304" pitchFamily="18" charset="0"/>
              </a:rPr>
              <a:t> Lý </a:t>
            </a:r>
            <a:r>
              <a:rPr lang="en-US" sz="3200" b="0" i="0" u="none" strike="noStrike" dirty="0" err="1">
                <a:solidFill>
                  <a:srgbClr val="000000"/>
                </a:solidFill>
                <a:effectLst/>
                <a:latin typeface="Times New Roman" panose="02020603050405020304" pitchFamily="18" charset="0"/>
              </a:rPr>
              <a:t>Nội</a:t>
            </a:r>
            <a:r>
              <a:rPr lang="en-US" sz="3200" b="0" i="0" u="none" strike="noStrike" dirty="0">
                <a:solidFill>
                  <a:srgbClr val="000000"/>
                </a:solidFill>
                <a:effectLst/>
                <a:latin typeface="Times New Roman" panose="02020603050405020304" pitchFamily="18" charset="0"/>
              </a:rPr>
              <a:t> Dung</a:t>
            </a:r>
            <a:endParaRPr lang="en-US" sz="3200" dirty="0"/>
          </a:p>
        </p:txBody>
      </p:sp>
      <p:sp>
        <p:nvSpPr>
          <p:cNvPr id="35" name="TextBox 34">
            <a:extLst>
              <a:ext uri="{FF2B5EF4-FFF2-40B4-BE49-F238E27FC236}">
                <a16:creationId xmlns:a16="http://schemas.microsoft.com/office/drawing/2014/main" id="{5AD91813-9F36-E67D-4F72-D1D9DB827037}"/>
              </a:ext>
            </a:extLst>
          </p:cNvPr>
          <p:cNvSpPr txBox="1"/>
          <p:nvPr/>
        </p:nvSpPr>
        <p:spPr>
          <a:xfrm>
            <a:off x="9448801" y="5493653"/>
            <a:ext cx="4511872" cy="584775"/>
          </a:xfrm>
          <a:prstGeom prst="rect">
            <a:avLst/>
          </a:prstGeom>
          <a:noFill/>
        </p:spPr>
        <p:txBody>
          <a:bodyPr wrap="square">
            <a:spAutoFit/>
          </a:bodyPr>
          <a:lstStyle/>
          <a:p>
            <a:r>
              <a:rPr lang="vi-VN" sz="3200" b="0" i="0" u="none" strike="noStrike" dirty="0">
                <a:solidFill>
                  <a:srgbClr val="000000"/>
                </a:solidFill>
                <a:effectLst/>
                <a:latin typeface="Times New Roman" panose="02020603050405020304" pitchFamily="18" charset="0"/>
              </a:rPr>
              <a:t>- Quản Lý Người Dùng</a:t>
            </a:r>
            <a:endParaRPr lang="en-US" sz="3200" dirty="0"/>
          </a:p>
        </p:txBody>
      </p:sp>
      <p:sp>
        <p:nvSpPr>
          <p:cNvPr id="37" name="TextBox 36">
            <a:extLst>
              <a:ext uri="{FF2B5EF4-FFF2-40B4-BE49-F238E27FC236}">
                <a16:creationId xmlns:a16="http://schemas.microsoft.com/office/drawing/2014/main" id="{B0810F55-77C1-7743-F4A0-EA0C61C87F49}"/>
              </a:ext>
            </a:extLst>
          </p:cNvPr>
          <p:cNvSpPr txBox="1"/>
          <p:nvPr/>
        </p:nvSpPr>
        <p:spPr>
          <a:xfrm>
            <a:off x="9448801" y="6318395"/>
            <a:ext cx="5791199" cy="598849"/>
          </a:xfrm>
          <a:prstGeom prst="rect">
            <a:avLst/>
          </a:prstGeom>
          <a:noFill/>
        </p:spPr>
        <p:txBody>
          <a:bodyPr wrap="square">
            <a:spAutoFit/>
          </a:bodyPr>
          <a:lstStyle/>
          <a:p>
            <a:r>
              <a:rPr lang="vi-VN"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Phát</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Triển</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và</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Bảo</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Trì</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Ứng</a:t>
            </a:r>
            <a:r>
              <a:rPr lang="en-US" sz="3200" b="0" i="0" u="none" strike="noStrike" dirty="0">
                <a:solidFill>
                  <a:srgbClr val="000000"/>
                </a:solidFill>
                <a:effectLst/>
                <a:latin typeface="Times New Roman" panose="02020603050405020304" pitchFamily="18" charset="0"/>
              </a:rPr>
              <a:t> </a:t>
            </a:r>
            <a:r>
              <a:rPr lang="en-US" sz="3200" b="0" i="0" u="none" strike="noStrike" dirty="0" err="1">
                <a:solidFill>
                  <a:srgbClr val="000000"/>
                </a:solidFill>
                <a:effectLst/>
                <a:latin typeface="Times New Roman" panose="02020603050405020304" pitchFamily="18" charset="0"/>
              </a:rPr>
              <a:t>Dụng</a:t>
            </a:r>
            <a:endParaRPr lang="en-US" sz="3200" dirty="0"/>
          </a:p>
        </p:txBody>
      </p:sp>
    </p:spTree>
    <p:extLst>
      <p:ext uri="{BB962C8B-B14F-4D97-AF65-F5344CB8AC3E}">
        <p14:creationId xmlns:p14="http://schemas.microsoft.com/office/powerpoint/2010/main" val="1759177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51309-FAEF-229A-7122-F411A591A4EA}"/>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44FF9394-C99D-5C0B-19C2-3A5AB3D92EC3}"/>
              </a:ext>
            </a:extLst>
          </p:cNvPr>
          <p:cNvSpPr txBox="1"/>
          <p:nvPr/>
        </p:nvSpPr>
        <p:spPr>
          <a:xfrm>
            <a:off x="3787695" y="569476"/>
            <a:ext cx="11760317" cy="1024768"/>
          </a:xfrm>
          <a:prstGeom prst="rect">
            <a:avLst/>
          </a:prstGeom>
        </p:spPr>
        <p:txBody>
          <a:bodyPr wrap="square" lIns="0" tIns="0" rIns="0" bIns="0" rtlCol="0" anchor="t">
            <a:spAutoFit/>
          </a:bodyPr>
          <a:lstStyle/>
          <a:p>
            <a:pPr algn="l">
              <a:lnSpc>
                <a:spcPts val="8800"/>
              </a:lnSpc>
            </a:pPr>
            <a:r>
              <a:rPr lang="vi-VN" sz="5400" b="1">
                <a:solidFill>
                  <a:srgbClr val="000000"/>
                </a:solidFill>
                <a:latin typeface="+mj-lt"/>
                <a:ea typeface="Paalalabas Wide"/>
                <a:cs typeface="Paalalabas Wide"/>
                <a:sym typeface="Paalalabas Wide"/>
              </a:rPr>
              <a:t>CHƯƠNG 1: PHÂN TÍCH THIẾT KẾ</a:t>
            </a:r>
            <a:endParaRPr lang="en-US" sz="5400" b="1" dirty="0">
              <a:solidFill>
                <a:srgbClr val="000000"/>
              </a:solidFill>
              <a:latin typeface="+mj-lt"/>
              <a:ea typeface="Paalalabas Wide"/>
              <a:cs typeface="Paalalabas Wide"/>
              <a:sym typeface="Paalalabas Wide"/>
            </a:endParaRPr>
          </a:p>
        </p:txBody>
      </p:sp>
      <p:grpSp>
        <p:nvGrpSpPr>
          <p:cNvPr id="6" name="Group 6">
            <a:extLst>
              <a:ext uri="{FF2B5EF4-FFF2-40B4-BE49-F238E27FC236}">
                <a16:creationId xmlns:a16="http://schemas.microsoft.com/office/drawing/2014/main" id="{4017D576-D8FF-BD2D-DC63-670D31F69ABD}"/>
              </a:ext>
            </a:extLst>
          </p:cNvPr>
          <p:cNvGrpSpPr/>
          <p:nvPr/>
        </p:nvGrpSpPr>
        <p:grpSpPr>
          <a:xfrm>
            <a:off x="4572000" y="2206212"/>
            <a:ext cx="6400800" cy="928352"/>
            <a:chOff x="0" y="-45538"/>
            <a:chExt cx="1763348" cy="299947"/>
          </a:xfrm>
        </p:grpSpPr>
        <p:sp>
          <p:nvSpPr>
            <p:cNvPr id="7" name="Freeform 7">
              <a:extLst>
                <a:ext uri="{FF2B5EF4-FFF2-40B4-BE49-F238E27FC236}">
                  <a16:creationId xmlns:a16="http://schemas.microsoft.com/office/drawing/2014/main" id="{65664F5A-975C-1131-0B1F-5380EBE7B4BD}"/>
                </a:ext>
              </a:extLst>
            </p:cNvPr>
            <p:cNvSpPr/>
            <p:nvPr/>
          </p:nvSpPr>
          <p:spPr>
            <a:xfrm>
              <a:off x="0" y="0"/>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a:p>
          </p:txBody>
        </p:sp>
        <p:sp>
          <p:nvSpPr>
            <p:cNvPr id="8" name="TextBox 8">
              <a:extLst>
                <a:ext uri="{FF2B5EF4-FFF2-40B4-BE49-F238E27FC236}">
                  <a16:creationId xmlns:a16="http://schemas.microsoft.com/office/drawing/2014/main" id="{525BE515-C9C1-DDA5-2705-96708F0F0C7D}"/>
                </a:ext>
              </a:extLst>
            </p:cNvPr>
            <p:cNvSpPr txBox="1"/>
            <p:nvPr/>
          </p:nvSpPr>
          <p:spPr>
            <a:xfrm>
              <a:off x="0" y="-45538"/>
              <a:ext cx="1763348" cy="299947"/>
            </a:xfrm>
            <a:prstGeom prst="rect">
              <a:avLst/>
            </a:prstGeom>
          </p:spPr>
          <p:txBody>
            <a:bodyPr lIns="50800" tIns="50800" rIns="50800" bIns="50800" rtlCol="0" anchor="ctr"/>
            <a:lstStyle/>
            <a:p>
              <a:pPr algn="ctr">
                <a:lnSpc>
                  <a:spcPts val="4200"/>
                </a:lnSpc>
              </a:pPr>
              <a:r>
                <a:rPr lang="vi-VN" sz="3600" dirty="0">
                  <a:solidFill>
                    <a:srgbClr val="FFFFFF"/>
                  </a:solidFill>
                  <a:latin typeface="+mj-lt"/>
                  <a:ea typeface="Hero"/>
                  <a:cs typeface="Hero"/>
                  <a:sym typeface="Hero"/>
                </a:rPr>
                <a:t>Cơ cấu tổ chức và nhiệm vụ</a:t>
              </a:r>
              <a:endParaRPr lang="en-US" sz="3600" dirty="0">
                <a:solidFill>
                  <a:srgbClr val="FFFFFF"/>
                </a:solidFill>
                <a:latin typeface="+mj-lt"/>
                <a:ea typeface="Hero"/>
                <a:cs typeface="Hero"/>
                <a:sym typeface="Hero"/>
              </a:endParaRPr>
            </a:p>
          </p:txBody>
        </p:sp>
      </p:grpSp>
      <p:grpSp>
        <p:nvGrpSpPr>
          <p:cNvPr id="9" name="Group 9">
            <a:extLst>
              <a:ext uri="{FF2B5EF4-FFF2-40B4-BE49-F238E27FC236}">
                <a16:creationId xmlns:a16="http://schemas.microsoft.com/office/drawing/2014/main" id="{71DE5A7F-5C86-3C56-918A-4C056108E2B1}"/>
              </a:ext>
            </a:extLst>
          </p:cNvPr>
          <p:cNvGrpSpPr/>
          <p:nvPr/>
        </p:nvGrpSpPr>
        <p:grpSpPr>
          <a:xfrm>
            <a:off x="3654959" y="2177387"/>
            <a:ext cx="744020" cy="891757"/>
            <a:chOff x="0" y="-66675"/>
            <a:chExt cx="292207" cy="350230"/>
          </a:xfrm>
        </p:grpSpPr>
        <p:sp>
          <p:nvSpPr>
            <p:cNvPr id="10" name="Freeform 10">
              <a:extLst>
                <a:ext uri="{FF2B5EF4-FFF2-40B4-BE49-F238E27FC236}">
                  <a16:creationId xmlns:a16="http://schemas.microsoft.com/office/drawing/2014/main" id="{3EA39192-8974-C44E-5C09-02BEF9724000}"/>
                </a:ext>
              </a:extLst>
            </p:cNvPr>
            <p:cNvSpPr/>
            <p:nvPr/>
          </p:nvSpPr>
          <p:spPr>
            <a:xfrm>
              <a:off x="0" y="0"/>
              <a:ext cx="292207" cy="283555"/>
            </a:xfrm>
            <a:custGeom>
              <a:avLst/>
              <a:gdLst/>
              <a:ahLst/>
              <a:cxnLst/>
              <a:rect l="l" t="t" r="r" b="b"/>
              <a:pathLst>
                <a:path w="292207" h="283555">
                  <a:moveTo>
                    <a:pt x="141777" y="0"/>
                  </a:moveTo>
                  <a:lnTo>
                    <a:pt x="150430" y="0"/>
                  </a:lnTo>
                  <a:cubicBezTo>
                    <a:pt x="188032" y="0"/>
                    <a:pt x="224093" y="14937"/>
                    <a:pt x="250682" y="41526"/>
                  </a:cubicBezTo>
                  <a:cubicBezTo>
                    <a:pt x="277270" y="68114"/>
                    <a:pt x="292207" y="104176"/>
                    <a:pt x="292207" y="141777"/>
                  </a:cubicBezTo>
                  <a:lnTo>
                    <a:pt x="292207" y="141777"/>
                  </a:lnTo>
                  <a:cubicBezTo>
                    <a:pt x="292207" y="220079"/>
                    <a:pt x="228731" y="283555"/>
                    <a:pt x="150430" y="283555"/>
                  </a:cubicBezTo>
                  <a:lnTo>
                    <a:pt x="141777" y="283555"/>
                  </a:lnTo>
                  <a:cubicBezTo>
                    <a:pt x="104176" y="283555"/>
                    <a:pt x="68114" y="268617"/>
                    <a:pt x="41526" y="242029"/>
                  </a:cubicBezTo>
                  <a:cubicBezTo>
                    <a:pt x="14937" y="215441"/>
                    <a:pt x="0" y="179379"/>
                    <a:pt x="0" y="141777"/>
                  </a:cubicBezTo>
                  <a:lnTo>
                    <a:pt x="0" y="141777"/>
                  </a:lnTo>
                  <a:cubicBezTo>
                    <a:pt x="0" y="104176"/>
                    <a:pt x="14937" y="68114"/>
                    <a:pt x="41526" y="41526"/>
                  </a:cubicBezTo>
                  <a:cubicBezTo>
                    <a:pt x="68114" y="14937"/>
                    <a:pt x="104176" y="0"/>
                    <a:pt x="141777" y="0"/>
                  </a:cubicBezTo>
                  <a:close/>
                </a:path>
              </a:pathLst>
            </a:custGeom>
            <a:solidFill>
              <a:srgbClr val="E5DFD3"/>
            </a:solidFill>
          </p:spPr>
          <p:txBody>
            <a:bodyPr/>
            <a:lstStyle/>
            <a:p>
              <a:pPr algn="ctr"/>
              <a:r>
                <a:rPr lang="vi-VN" sz="3600" b="1" dirty="0">
                  <a:latin typeface="+mj-lt"/>
                </a:rPr>
                <a:t>4</a:t>
              </a:r>
              <a:endParaRPr lang="en-US" sz="3600" b="1" dirty="0">
                <a:latin typeface="+mj-lt"/>
              </a:endParaRPr>
            </a:p>
          </p:txBody>
        </p:sp>
        <p:sp>
          <p:nvSpPr>
            <p:cNvPr id="11" name="TextBox 11">
              <a:extLst>
                <a:ext uri="{FF2B5EF4-FFF2-40B4-BE49-F238E27FC236}">
                  <a16:creationId xmlns:a16="http://schemas.microsoft.com/office/drawing/2014/main" id="{796F2A5F-B681-DBCB-059A-2C2DBBC22B0A}"/>
                </a:ext>
              </a:extLst>
            </p:cNvPr>
            <p:cNvSpPr txBox="1"/>
            <p:nvPr/>
          </p:nvSpPr>
          <p:spPr>
            <a:xfrm>
              <a:off x="0" y="-66675"/>
              <a:ext cx="292207" cy="350230"/>
            </a:xfrm>
            <a:prstGeom prst="rect">
              <a:avLst/>
            </a:prstGeom>
          </p:spPr>
          <p:txBody>
            <a:bodyPr lIns="50800" tIns="50800" rIns="50800" bIns="50800" rtlCol="0" anchor="ctr"/>
            <a:lstStyle/>
            <a:p>
              <a:pPr algn="ctr">
                <a:lnSpc>
                  <a:spcPts val="4200"/>
                </a:lnSpc>
              </a:pPr>
              <a:endParaRPr/>
            </a:p>
          </p:txBody>
        </p:sp>
      </p:grpSp>
      <p:grpSp>
        <p:nvGrpSpPr>
          <p:cNvPr id="23" name="Group 23">
            <a:extLst>
              <a:ext uri="{FF2B5EF4-FFF2-40B4-BE49-F238E27FC236}">
                <a16:creationId xmlns:a16="http://schemas.microsoft.com/office/drawing/2014/main" id="{E188280F-B7B0-7038-1B21-917AB1BA28CD}"/>
              </a:ext>
            </a:extLst>
          </p:cNvPr>
          <p:cNvGrpSpPr/>
          <p:nvPr/>
        </p:nvGrpSpPr>
        <p:grpSpPr>
          <a:xfrm rot="-2700000">
            <a:off x="2649556" y="667917"/>
            <a:ext cx="832903" cy="832903"/>
            <a:chOff x="0" y="0"/>
            <a:chExt cx="153659" cy="153659"/>
          </a:xfrm>
        </p:grpSpPr>
        <p:sp>
          <p:nvSpPr>
            <p:cNvPr id="24" name="Freeform 24">
              <a:extLst>
                <a:ext uri="{FF2B5EF4-FFF2-40B4-BE49-F238E27FC236}">
                  <a16:creationId xmlns:a16="http://schemas.microsoft.com/office/drawing/2014/main" id="{2A8ED186-C724-6C4D-35C3-D88766E62F98}"/>
                </a:ext>
              </a:extLst>
            </p:cNvPr>
            <p:cNvSpPr/>
            <p:nvPr/>
          </p:nvSpPr>
          <p:spPr>
            <a:xfrm>
              <a:off x="0" y="0"/>
              <a:ext cx="153659" cy="153659"/>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25" name="TextBox 25">
              <a:extLst>
                <a:ext uri="{FF2B5EF4-FFF2-40B4-BE49-F238E27FC236}">
                  <a16:creationId xmlns:a16="http://schemas.microsoft.com/office/drawing/2014/main" id="{1C09D505-8F03-6F0D-9E86-EE9960072F99}"/>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a:p>
          </p:txBody>
        </p:sp>
      </p:grpSp>
      <p:pic>
        <p:nvPicPr>
          <p:cNvPr id="2" name="image6.png">
            <a:extLst>
              <a:ext uri="{FF2B5EF4-FFF2-40B4-BE49-F238E27FC236}">
                <a16:creationId xmlns:a16="http://schemas.microsoft.com/office/drawing/2014/main" id="{4957D495-AD31-6F3B-D275-241CAD50C102}"/>
              </a:ext>
            </a:extLst>
          </p:cNvPr>
          <p:cNvPicPr/>
          <p:nvPr/>
        </p:nvPicPr>
        <p:blipFill>
          <a:blip r:embed="rId2"/>
          <a:srcRect/>
          <a:stretch>
            <a:fillRect/>
          </a:stretch>
        </p:blipFill>
        <p:spPr>
          <a:xfrm>
            <a:off x="1905000" y="3304332"/>
            <a:ext cx="14859000" cy="6258767"/>
          </a:xfrm>
          <a:prstGeom prst="rect">
            <a:avLst/>
          </a:prstGeom>
          <a:ln/>
        </p:spPr>
      </p:pic>
    </p:spTree>
    <p:extLst>
      <p:ext uri="{BB962C8B-B14F-4D97-AF65-F5344CB8AC3E}">
        <p14:creationId xmlns:p14="http://schemas.microsoft.com/office/powerpoint/2010/main" val="1925944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6A4E3-EA76-B804-D199-97687A5ABED3}"/>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111FE9A9-426F-27E2-8238-C14C7BBE5CE4}"/>
              </a:ext>
            </a:extLst>
          </p:cNvPr>
          <p:cNvSpPr txBox="1"/>
          <p:nvPr/>
        </p:nvSpPr>
        <p:spPr>
          <a:xfrm>
            <a:off x="3787695" y="569476"/>
            <a:ext cx="11760317" cy="1024768"/>
          </a:xfrm>
          <a:prstGeom prst="rect">
            <a:avLst/>
          </a:prstGeom>
        </p:spPr>
        <p:txBody>
          <a:bodyPr wrap="square" lIns="0" tIns="0" rIns="0" bIns="0" rtlCol="0" anchor="t">
            <a:spAutoFit/>
          </a:bodyPr>
          <a:lstStyle/>
          <a:p>
            <a:pPr algn="l">
              <a:lnSpc>
                <a:spcPts val="8800"/>
              </a:lnSpc>
            </a:pPr>
            <a:r>
              <a:rPr lang="vi-VN" sz="5400" b="1">
                <a:solidFill>
                  <a:srgbClr val="000000"/>
                </a:solidFill>
                <a:latin typeface="+mj-lt"/>
                <a:ea typeface="Paalalabas Wide"/>
                <a:cs typeface="Paalalabas Wide"/>
                <a:sym typeface="Paalalabas Wide"/>
              </a:rPr>
              <a:t>CHƯƠNG 1: PHÂN TÍCH THIẾT KẾ</a:t>
            </a:r>
            <a:endParaRPr lang="en-US" sz="5400" b="1" dirty="0">
              <a:solidFill>
                <a:srgbClr val="000000"/>
              </a:solidFill>
              <a:latin typeface="+mj-lt"/>
              <a:ea typeface="Paalalabas Wide"/>
              <a:cs typeface="Paalalabas Wide"/>
              <a:sym typeface="Paalalabas Wide"/>
            </a:endParaRPr>
          </a:p>
        </p:txBody>
      </p:sp>
      <p:grpSp>
        <p:nvGrpSpPr>
          <p:cNvPr id="6" name="Group 6">
            <a:extLst>
              <a:ext uri="{FF2B5EF4-FFF2-40B4-BE49-F238E27FC236}">
                <a16:creationId xmlns:a16="http://schemas.microsoft.com/office/drawing/2014/main" id="{05D80745-4231-26F0-6D03-FA4BC16443DD}"/>
              </a:ext>
            </a:extLst>
          </p:cNvPr>
          <p:cNvGrpSpPr/>
          <p:nvPr/>
        </p:nvGrpSpPr>
        <p:grpSpPr>
          <a:xfrm>
            <a:off x="4572000" y="2206212"/>
            <a:ext cx="7848600" cy="928352"/>
            <a:chOff x="0" y="-45538"/>
            <a:chExt cx="1763348" cy="299947"/>
          </a:xfrm>
        </p:grpSpPr>
        <p:sp>
          <p:nvSpPr>
            <p:cNvPr id="7" name="Freeform 7">
              <a:extLst>
                <a:ext uri="{FF2B5EF4-FFF2-40B4-BE49-F238E27FC236}">
                  <a16:creationId xmlns:a16="http://schemas.microsoft.com/office/drawing/2014/main" id="{90E2191C-30AA-9FE9-7C99-3C916736CB67}"/>
                </a:ext>
              </a:extLst>
            </p:cNvPr>
            <p:cNvSpPr/>
            <p:nvPr/>
          </p:nvSpPr>
          <p:spPr>
            <a:xfrm>
              <a:off x="0" y="0"/>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a:p>
          </p:txBody>
        </p:sp>
        <p:sp>
          <p:nvSpPr>
            <p:cNvPr id="8" name="TextBox 8">
              <a:extLst>
                <a:ext uri="{FF2B5EF4-FFF2-40B4-BE49-F238E27FC236}">
                  <a16:creationId xmlns:a16="http://schemas.microsoft.com/office/drawing/2014/main" id="{C0281B4C-6E2C-1AA0-9C2D-E6B6E3991E4E}"/>
                </a:ext>
              </a:extLst>
            </p:cNvPr>
            <p:cNvSpPr txBox="1"/>
            <p:nvPr/>
          </p:nvSpPr>
          <p:spPr>
            <a:xfrm>
              <a:off x="0" y="-45538"/>
              <a:ext cx="1763348" cy="299947"/>
            </a:xfrm>
            <a:prstGeom prst="rect">
              <a:avLst/>
            </a:prstGeom>
          </p:spPr>
          <p:txBody>
            <a:bodyPr lIns="50800" tIns="50800" rIns="50800" bIns="50800" rtlCol="0" anchor="ctr"/>
            <a:lstStyle/>
            <a:p>
              <a:pPr algn="ctr">
                <a:lnSpc>
                  <a:spcPts val="4200"/>
                </a:lnSpc>
              </a:pPr>
              <a:r>
                <a:rPr lang="vi-VN" sz="3600" dirty="0">
                  <a:solidFill>
                    <a:srgbClr val="FFFFFF"/>
                  </a:solidFill>
                  <a:latin typeface="+mj-lt"/>
                  <a:ea typeface="Hero"/>
                  <a:cs typeface="Hero"/>
                  <a:sym typeface="Hero"/>
                </a:rPr>
                <a:t>Sơ đồ luồng dữ liệu của </a:t>
              </a:r>
              <a:r>
                <a:rPr lang="vi-VN" sz="3600" dirty="0" err="1">
                  <a:solidFill>
                    <a:srgbClr val="FFFFFF"/>
                  </a:solidFill>
                  <a:latin typeface="+mj-lt"/>
                  <a:ea typeface="Hero"/>
                  <a:cs typeface="Hero"/>
                  <a:sym typeface="Hero"/>
                </a:rPr>
                <a:t>App</a:t>
              </a:r>
              <a:r>
                <a:rPr lang="vi-VN" sz="3600" dirty="0">
                  <a:solidFill>
                    <a:srgbClr val="FFFFFF"/>
                  </a:solidFill>
                  <a:latin typeface="+mj-lt"/>
                  <a:ea typeface="Hero"/>
                  <a:cs typeface="Hero"/>
                  <a:sym typeface="Hero"/>
                </a:rPr>
                <a:t> đọc sách</a:t>
              </a:r>
              <a:endParaRPr lang="en-US" sz="3600" dirty="0">
                <a:solidFill>
                  <a:srgbClr val="FFFFFF"/>
                </a:solidFill>
                <a:latin typeface="+mj-lt"/>
                <a:ea typeface="Hero"/>
                <a:cs typeface="Hero"/>
                <a:sym typeface="Hero"/>
              </a:endParaRPr>
            </a:p>
          </p:txBody>
        </p:sp>
      </p:grpSp>
      <p:grpSp>
        <p:nvGrpSpPr>
          <p:cNvPr id="9" name="Group 9">
            <a:extLst>
              <a:ext uri="{FF2B5EF4-FFF2-40B4-BE49-F238E27FC236}">
                <a16:creationId xmlns:a16="http://schemas.microsoft.com/office/drawing/2014/main" id="{2A131D3C-8668-0941-E6B6-EAE3E6FB0882}"/>
              </a:ext>
            </a:extLst>
          </p:cNvPr>
          <p:cNvGrpSpPr/>
          <p:nvPr/>
        </p:nvGrpSpPr>
        <p:grpSpPr>
          <a:xfrm>
            <a:off x="3654959" y="2177387"/>
            <a:ext cx="744020" cy="891757"/>
            <a:chOff x="0" y="-66675"/>
            <a:chExt cx="292207" cy="350230"/>
          </a:xfrm>
        </p:grpSpPr>
        <p:sp>
          <p:nvSpPr>
            <p:cNvPr id="10" name="Freeform 10">
              <a:extLst>
                <a:ext uri="{FF2B5EF4-FFF2-40B4-BE49-F238E27FC236}">
                  <a16:creationId xmlns:a16="http://schemas.microsoft.com/office/drawing/2014/main" id="{C2E3557F-3398-328D-6CF7-8381A4874CB2}"/>
                </a:ext>
              </a:extLst>
            </p:cNvPr>
            <p:cNvSpPr/>
            <p:nvPr/>
          </p:nvSpPr>
          <p:spPr>
            <a:xfrm>
              <a:off x="0" y="0"/>
              <a:ext cx="292207" cy="283555"/>
            </a:xfrm>
            <a:custGeom>
              <a:avLst/>
              <a:gdLst/>
              <a:ahLst/>
              <a:cxnLst/>
              <a:rect l="l" t="t" r="r" b="b"/>
              <a:pathLst>
                <a:path w="292207" h="283555">
                  <a:moveTo>
                    <a:pt x="141777" y="0"/>
                  </a:moveTo>
                  <a:lnTo>
                    <a:pt x="150430" y="0"/>
                  </a:lnTo>
                  <a:cubicBezTo>
                    <a:pt x="188032" y="0"/>
                    <a:pt x="224093" y="14937"/>
                    <a:pt x="250682" y="41526"/>
                  </a:cubicBezTo>
                  <a:cubicBezTo>
                    <a:pt x="277270" y="68114"/>
                    <a:pt x="292207" y="104176"/>
                    <a:pt x="292207" y="141777"/>
                  </a:cubicBezTo>
                  <a:lnTo>
                    <a:pt x="292207" y="141777"/>
                  </a:lnTo>
                  <a:cubicBezTo>
                    <a:pt x="292207" y="220079"/>
                    <a:pt x="228731" y="283555"/>
                    <a:pt x="150430" y="283555"/>
                  </a:cubicBezTo>
                  <a:lnTo>
                    <a:pt x="141777" y="283555"/>
                  </a:lnTo>
                  <a:cubicBezTo>
                    <a:pt x="104176" y="283555"/>
                    <a:pt x="68114" y="268617"/>
                    <a:pt x="41526" y="242029"/>
                  </a:cubicBezTo>
                  <a:cubicBezTo>
                    <a:pt x="14937" y="215441"/>
                    <a:pt x="0" y="179379"/>
                    <a:pt x="0" y="141777"/>
                  </a:cubicBezTo>
                  <a:lnTo>
                    <a:pt x="0" y="141777"/>
                  </a:lnTo>
                  <a:cubicBezTo>
                    <a:pt x="0" y="104176"/>
                    <a:pt x="14937" y="68114"/>
                    <a:pt x="41526" y="41526"/>
                  </a:cubicBezTo>
                  <a:cubicBezTo>
                    <a:pt x="68114" y="14937"/>
                    <a:pt x="104176" y="0"/>
                    <a:pt x="141777" y="0"/>
                  </a:cubicBezTo>
                  <a:close/>
                </a:path>
              </a:pathLst>
            </a:custGeom>
            <a:solidFill>
              <a:srgbClr val="E5DFD3"/>
            </a:solidFill>
          </p:spPr>
          <p:txBody>
            <a:bodyPr/>
            <a:lstStyle/>
            <a:p>
              <a:pPr algn="ctr"/>
              <a:r>
                <a:rPr lang="vi-VN" sz="3600" b="1" dirty="0">
                  <a:latin typeface="+mj-lt"/>
                </a:rPr>
                <a:t>5</a:t>
              </a:r>
              <a:endParaRPr lang="en-US" sz="3600" b="1" dirty="0">
                <a:latin typeface="+mj-lt"/>
              </a:endParaRPr>
            </a:p>
          </p:txBody>
        </p:sp>
        <p:sp>
          <p:nvSpPr>
            <p:cNvPr id="11" name="TextBox 11">
              <a:extLst>
                <a:ext uri="{FF2B5EF4-FFF2-40B4-BE49-F238E27FC236}">
                  <a16:creationId xmlns:a16="http://schemas.microsoft.com/office/drawing/2014/main" id="{C4EF65A4-AE01-04DC-2735-40A8DD925C03}"/>
                </a:ext>
              </a:extLst>
            </p:cNvPr>
            <p:cNvSpPr txBox="1"/>
            <p:nvPr/>
          </p:nvSpPr>
          <p:spPr>
            <a:xfrm>
              <a:off x="0" y="-66675"/>
              <a:ext cx="292207" cy="350230"/>
            </a:xfrm>
            <a:prstGeom prst="rect">
              <a:avLst/>
            </a:prstGeom>
          </p:spPr>
          <p:txBody>
            <a:bodyPr lIns="50800" tIns="50800" rIns="50800" bIns="50800" rtlCol="0" anchor="ctr"/>
            <a:lstStyle/>
            <a:p>
              <a:pPr algn="ctr">
                <a:lnSpc>
                  <a:spcPts val="4200"/>
                </a:lnSpc>
              </a:pPr>
              <a:endParaRPr/>
            </a:p>
          </p:txBody>
        </p:sp>
      </p:grpSp>
      <p:grpSp>
        <p:nvGrpSpPr>
          <p:cNvPr id="23" name="Group 23">
            <a:extLst>
              <a:ext uri="{FF2B5EF4-FFF2-40B4-BE49-F238E27FC236}">
                <a16:creationId xmlns:a16="http://schemas.microsoft.com/office/drawing/2014/main" id="{273EAF7D-4808-093F-92F4-6B50818B056F}"/>
              </a:ext>
            </a:extLst>
          </p:cNvPr>
          <p:cNvGrpSpPr/>
          <p:nvPr/>
        </p:nvGrpSpPr>
        <p:grpSpPr>
          <a:xfrm rot="-2700000">
            <a:off x="2649556" y="667917"/>
            <a:ext cx="832903" cy="832903"/>
            <a:chOff x="0" y="0"/>
            <a:chExt cx="153659" cy="153659"/>
          </a:xfrm>
        </p:grpSpPr>
        <p:sp>
          <p:nvSpPr>
            <p:cNvPr id="24" name="Freeform 24">
              <a:extLst>
                <a:ext uri="{FF2B5EF4-FFF2-40B4-BE49-F238E27FC236}">
                  <a16:creationId xmlns:a16="http://schemas.microsoft.com/office/drawing/2014/main" id="{83877201-C767-69DD-C095-11C97602151C}"/>
                </a:ext>
              </a:extLst>
            </p:cNvPr>
            <p:cNvSpPr/>
            <p:nvPr/>
          </p:nvSpPr>
          <p:spPr>
            <a:xfrm>
              <a:off x="0" y="0"/>
              <a:ext cx="153659" cy="153659"/>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25" name="TextBox 25">
              <a:extLst>
                <a:ext uri="{FF2B5EF4-FFF2-40B4-BE49-F238E27FC236}">
                  <a16:creationId xmlns:a16="http://schemas.microsoft.com/office/drawing/2014/main" id="{86A84E79-4D88-A417-A95B-E877A0E1501A}"/>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3994575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A33379-5FCD-4259-2AF9-969CBC8E3F28}"/>
              </a:ext>
            </a:extLst>
          </p:cNvPr>
          <p:cNvSpPr/>
          <p:nvPr/>
        </p:nvSpPr>
        <p:spPr>
          <a:xfrm>
            <a:off x="0" y="0"/>
            <a:ext cx="2895600" cy="10287000"/>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1087EAC-15BF-2BC8-3F18-407359EF3BB3}"/>
              </a:ext>
            </a:extLst>
          </p:cNvPr>
          <p:cNvSpPr/>
          <p:nvPr/>
        </p:nvSpPr>
        <p:spPr>
          <a:xfrm>
            <a:off x="1009650" y="3390900"/>
            <a:ext cx="3771900" cy="3505200"/>
          </a:xfrm>
          <a:prstGeom prst="ellipse">
            <a:avLst/>
          </a:prstGeom>
          <a:solidFill>
            <a:schemeClr val="accent6">
              <a:lumMod val="20000"/>
              <a:lumOff val="80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4400" dirty="0">
                <a:latin typeface="+mj-lt"/>
              </a:rPr>
              <a:t>Sơ đồ luồng dữ liệu mức đỉnh</a:t>
            </a:r>
            <a:endParaRPr lang="en-US" sz="4400" dirty="0">
              <a:latin typeface="+mj-lt"/>
            </a:endParaRPr>
          </a:p>
        </p:txBody>
      </p:sp>
      <p:pic>
        <p:nvPicPr>
          <p:cNvPr id="5" name="Picture 4">
            <a:extLst>
              <a:ext uri="{FF2B5EF4-FFF2-40B4-BE49-F238E27FC236}">
                <a16:creationId xmlns:a16="http://schemas.microsoft.com/office/drawing/2014/main" id="{C5C5C29C-BB08-ECB5-FDB8-189022A246B7}"/>
              </a:ext>
            </a:extLst>
          </p:cNvPr>
          <p:cNvPicPr>
            <a:picLocks noChangeAspect="1"/>
          </p:cNvPicPr>
          <p:nvPr/>
        </p:nvPicPr>
        <p:blipFill>
          <a:blip r:embed="rId2"/>
          <a:stretch>
            <a:fillRect/>
          </a:stretch>
        </p:blipFill>
        <p:spPr>
          <a:xfrm>
            <a:off x="5029200" y="0"/>
            <a:ext cx="13258800" cy="10287000"/>
          </a:xfrm>
          <a:prstGeom prst="rect">
            <a:avLst/>
          </a:prstGeom>
        </p:spPr>
      </p:pic>
    </p:spTree>
    <p:extLst>
      <p:ext uri="{BB962C8B-B14F-4D97-AF65-F5344CB8AC3E}">
        <p14:creationId xmlns:p14="http://schemas.microsoft.com/office/powerpoint/2010/main" val="830847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5292A-C35B-86FB-CCA2-BE0BC45D341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624433C-431F-6246-F50D-6E2A53E5C9D6}"/>
              </a:ext>
            </a:extLst>
          </p:cNvPr>
          <p:cNvSpPr/>
          <p:nvPr/>
        </p:nvSpPr>
        <p:spPr>
          <a:xfrm>
            <a:off x="0" y="0"/>
            <a:ext cx="2895600" cy="10287000"/>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3A818A60-552F-0F84-263E-1067E7C3E271}"/>
              </a:ext>
            </a:extLst>
          </p:cNvPr>
          <p:cNvSpPr/>
          <p:nvPr/>
        </p:nvSpPr>
        <p:spPr>
          <a:xfrm>
            <a:off x="1009650" y="3390900"/>
            <a:ext cx="3771900" cy="3505200"/>
          </a:xfrm>
          <a:prstGeom prst="ellipse">
            <a:avLst/>
          </a:prstGeom>
          <a:solidFill>
            <a:schemeClr val="accent6">
              <a:lumMod val="20000"/>
              <a:lumOff val="80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3600" dirty="0">
                <a:latin typeface="+mj-lt"/>
              </a:rPr>
              <a:t>Sơ đồ dữ liệu mức đỉnh chức năng quản trị của ADMIN</a:t>
            </a:r>
            <a:endParaRPr lang="en-US" sz="3600" dirty="0">
              <a:latin typeface="+mj-lt"/>
            </a:endParaRPr>
          </a:p>
        </p:txBody>
      </p:sp>
      <p:pic>
        <p:nvPicPr>
          <p:cNvPr id="6" name="Picture 5">
            <a:extLst>
              <a:ext uri="{FF2B5EF4-FFF2-40B4-BE49-F238E27FC236}">
                <a16:creationId xmlns:a16="http://schemas.microsoft.com/office/drawing/2014/main" id="{D61548AC-ADE7-0347-6C8B-B5DA826270DE}"/>
              </a:ext>
            </a:extLst>
          </p:cNvPr>
          <p:cNvPicPr>
            <a:picLocks noChangeAspect="1"/>
          </p:cNvPicPr>
          <p:nvPr/>
        </p:nvPicPr>
        <p:blipFill>
          <a:blip r:embed="rId2"/>
          <a:stretch>
            <a:fillRect/>
          </a:stretch>
        </p:blipFill>
        <p:spPr>
          <a:xfrm>
            <a:off x="5029200" y="0"/>
            <a:ext cx="13258801" cy="10287000"/>
          </a:xfrm>
          <a:prstGeom prst="rect">
            <a:avLst/>
          </a:prstGeom>
        </p:spPr>
      </p:pic>
    </p:spTree>
    <p:extLst>
      <p:ext uri="{BB962C8B-B14F-4D97-AF65-F5344CB8AC3E}">
        <p14:creationId xmlns:p14="http://schemas.microsoft.com/office/powerpoint/2010/main" val="4269416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EA9B2-84A5-3E65-F147-565D733BBF6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D698CAD-F6AC-C3B4-1925-619848ABBDC6}"/>
              </a:ext>
            </a:extLst>
          </p:cNvPr>
          <p:cNvSpPr/>
          <p:nvPr/>
        </p:nvSpPr>
        <p:spPr>
          <a:xfrm>
            <a:off x="0" y="0"/>
            <a:ext cx="2895600" cy="10287000"/>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4125B41-B4FC-6DB1-1058-A0A6F34E1EBC}"/>
              </a:ext>
            </a:extLst>
          </p:cNvPr>
          <p:cNvSpPr/>
          <p:nvPr/>
        </p:nvSpPr>
        <p:spPr>
          <a:xfrm>
            <a:off x="1009650" y="3390900"/>
            <a:ext cx="3771900" cy="3505200"/>
          </a:xfrm>
          <a:prstGeom prst="ellipse">
            <a:avLst/>
          </a:prstGeom>
          <a:solidFill>
            <a:schemeClr val="accent6">
              <a:lumMod val="20000"/>
              <a:lumOff val="80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3600" dirty="0">
                <a:latin typeface="+mj-lt"/>
              </a:rPr>
              <a:t>Sơ đồ dữ liệu mức đỉnh chức năng của Người Dùng</a:t>
            </a:r>
            <a:endParaRPr lang="en-US" sz="3600" dirty="0">
              <a:latin typeface="+mj-lt"/>
            </a:endParaRPr>
          </a:p>
        </p:txBody>
      </p:sp>
      <p:pic>
        <p:nvPicPr>
          <p:cNvPr id="5" name="Picture 4">
            <a:extLst>
              <a:ext uri="{FF2B5EF4-FFF2-40B4-BE49-F238E27FC236}">
                <a16:creationId xmlns:a16="http://schemas.microsoft.com/office/drawing/2014/main" id="{7DBE8204-748F-EE29-A97D-8FDA28BDF311}"/>
              </a:ext>
            </a:extLst>
          </p:cNvPr>
          <p:cNvPicPr>
            <a:picLocks noChangeAspect="1"/>
          </p:cNvPicPr>
          <p:nvPr/>
        </p:nvPicPr>
        <p:blipFill>
          <a:blip r:embed="rId2"/>
          <a:stretch>
            <a:fillRect/>
          </a:stretch>
        </p:blipFill>
        <p:spPr>
          <a:xfrm>
            <a:off x="5029200" y="0"/>
            <a:ext cx="13258799" cy="10287000"/>
          </a:xfrm>
          <a:prstGeom prst="rect">
            <a:avLst/>
          </a:prstGeom>
        </p:spPr>
      </p:pic>
    </p:spTree>
    <p:extLst>
      <p:ext uri="{BB962C8B-B14F-4D97-AF65-F5344CB8AC3E}">
        <p14:creationId xmlns:p14="http://schemas.microsoft.com/office/powerpoint/2010/main" val="3421934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6E6AB-20C2-0056-8A45-AD49972F5D9C}"/>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59AE8874-5779-0EB7-D677-1BE51E1DDFCA}"/>
              </a:ext>
            </a:extLst>
          </p:cNvPr>
          <p:cNvGrpSpPr/>
          <p:nvPr/>
        </p:nvGrpSpPr>
        <p:grpSpPr>
          <a:xfrm>
            <a:off x="1998952" y="1100242"/>
            <a:ext cx="3836967" cy="885705"/>
            <a:chOff x="0" y="0"/>
            <a:chExt cx="1010559" cy="233272"/>
          </a:xfrm>
        </p:grpSpPr>
        <p:sp>
          <p:nvSpPr>
            <p:cNvPr id="7" name="Freeform 7">
              <a:extLst>
                <a:ext uri="{FF2B5EF4-FFF2-40B4-BE49-F238E27FC236}">
                  <a16:creationId xmlns:a16="http://schemas.microsoft.com/office/drawing/2014/main" id="{CC3BB95A-C93E-54B2-CEB8-32F17E5B9238}"/>
                </a:ext>
              </a:extLst>
            </p:cNvPr>
            <p:cNvSpPr/>
            <p:nvPr/>
          </p:nvSpPr>
          <p:spPr>
            <a:xfrm>
              <a:off x="0" y="0"/>
              <a:ext cx="1010559" cy="233272"/>
            </a:xfrm>
            <a:custGeom>
              <a:avLst/>
              <a:gdLst/>
              <a:ahLst/>
              <a:cxnLst/>
              <a:rect l="l" t="t" r="r" b="b"/>
              <a:pathLst>
                <a:path w="1010559" h="233272">
                  <a:moveTo>
                    <a:pt x="50443" y="0"/>
                  </a:moveTo>
                  <a:lnTo>
                    <a:pt x="960116" y="0"/>
                  </a:lnTo>
                  <a:cubicBezTo>
                    <a:pt x="987975" y="0"/>
                    <a:pt x="1010559" y="22584"/>
                    <a:pt x="1010559" y="50443"/>
                  </a:cubicBezTo>
                  <a:lnTo>
                    <a:pt x="1010559" y="182829"/>
                  </a:lnTo>
                  <a:cubicBezTo>
                    <a:pt x="1010559" y="210688"/>
                    <a:pt x="987975" y="233272"/>
                    <a:pt x="960116" y="233272"/>
                  </a:cubicBezTo>
                  <a:lnTo>
                    <a:pt x="50443" y="233272"/>
                  </a:lnTo>
                  <a:cubicBezTo>
                    <a:pt x="22584" y="233272"/>
                    <a:pt x="0" y="210688"/>
                    <a:pt x="0" y="182829"/>
                  </a:cubicBezTo>
                  <a:lnTo>
                    <a:pt x="0" y="50443"/>
                  </a:lnTo>
                  <a:cubicBezTo>
                    <a:pt x="0" y="22584"/>
                    <a:pt x="22584" y="0"/>
                    <a:pt x="50443" y="0"/>
                  </a:cubicBezTo>
                  <a:close/>
                </a:path>
              </a:pathLst>
            </a:custGeom>
            <a:solidFill>
              <a:srgbClr val="E5DFD3"/>
            </a:solidFill>
          </p:spPr>
          <p:txBody>
            <a:bodyPr/>
            <a:lstStyle/>
            <a:p>
              <a:endParaRPr lang="en-US"/>
            </a:p>
          </p:txBody>
        </p:sp>
        <p:sp>
          <p:nvSpPr>
            <p:cNvPr id="8" name="TextBox 8">
              <a:extLst>
                <a:ext uri="{FF2B5EF4-FFF2-40B4-BE49-F238E27FC236}">
                  <a16:creationId xmlns:a16="http://schemas.microsoft.com/office/drawing/2014/main" id="{ADAAEBFD-3892-B5F8-4DF1-B4E7413C7B4F}"/>
                </a:ext>
              </a:extLst>
            </p:cNvPr>
            <p:cNvSpPr txBox="1"/>
            <p:nvPr/>
          </p:nvSpPr>
          <p:spPr>
            <a:xfrm>
              <a:off x="0" y="-38100"/>
              <a:ext cx="1010559" cy="271372"/>
            </a:xfrm>
            <a:prstGeom prst="rect">
              <a:avLst/>
            </a:prstGeom>
          </p:spPr>
          <p:txBody>
            <a:bodyPr lIns="50800" tIns="50800" rIns="50800" bIns="50800" rtlCol="0" anchor="ctr"/>
            <a:lstStyle/>
            <a:p>
              <a:pPr algn="ctr">
                <a:lnSpc>
                  <a:spcPts val="2659"/>
                </a:lnSpc>
              </a:pPr>
              <a:endParaRPr/>
            </a:p>
          </p:txBody>
        </p:sp>
      </p:grpSp>
      <p:grpSp>
        <p:nvGrpSpPr>
          <p:cNvPr id="9" name="Group 9">
            <a:extLst>
              <a:ext uri="{FF2B5EF4-FFF2-40B4-BE49-F238E27FC236}">
                <a16:creationId xmlns:a16="http://schemas.microsoft.com/office/drawing/2014/main" id="{2AA5B1D0-B976-752F-B93A-F93E47A0110D}"/>
              </a:ext>
            </a:extLst>
          </p:cNvPr>
          <p:cNvGrpSpPr/>
          <p:nvPr/>
        </p:nvGrpSpPr>
        <p:grpSpPr>
          <a:xfrm>
            <a:off x="1219200" y="969158"/>
            <a:ext cx="3501552" cy="1102696"/>
            <a:chOff x="0" y="-32513"/>
            <a:chExt cx="922219" cy="290422"/>
          </a:xfrm>
        </p:grpSpPr>
        <p:sp>
          <p:nvSpPr>
            <p:cNvPr id="10" name="Freeform 10">
              <a:extLst>
                <a:ext uri="{FF2B5EF4-FFF2-40B4-BE49-F238E27FC236}">
                  <a16:creationId xmlns:a16="http://schemas.microsoft.com/office/drawing/2014/main" id="{9469BF18-FC23-F440-FAB3-3D24EAEA8500}"/>
                </a:ext>
              </a:extLst>
            </p:cNvPr>
            <p:cNvSpPr/>
            <p:nvPr/>
          </p:nvSpPr>
          <p:spPr>
            <a:xfrm>
              <a:off x="0" y="0"/>
              <a:ext cx="922219" cy="233272"/>
            </a:xfrm>
            <a:custGeom>
              <a:avLst/>
              <a:gdLst/>
              <a:ahLst/>
              <a:cxnLst/>
              <a:rect l="l" t="t" r="r" b="b"/>
              <a:pathLst>
                <a:path w="922219" h="233272">
                  <a:moveTo>
                    <a:pt x="55275" y="0"/>
                  </a:moveTo>
                  <a:lnTo>
                    <a:pt x="866945" y="0"/>
                  </a:lnTo>
                  <a:cubicBezTo>
                    <a:pt x="881604" y="0"/>
                    <a:pt x="895664" y="5824"/>
                    <a:pt x="906030" y="16190"/>
                  </a:cubicBezTo>
                  <a:cubicBezTo>
                    <a:pt x="916396" y="26556"/>
                    <a:pt x="922219" y="40615"/>
                    <a:pt x="922219" y="55275"/>
                  </a:cubicBezTo>
                  <a:lnTo>
                    <a:pt x="922219" y="177997"/>
                  </a:lnTo>
                  <a:cubicBezTo>
                    <a:pt x="922219" y="192657"/>
                    <a:pt x="916396" y="206716"/>
                    <a:pt x="906030" y="217082"/>
                  </a:cubicBezTo>
                  <a:cubicBezTo>
                    <a:pt x="895664" y="227449"/>
                    <a:pt x="881604" y="233272"/>
                    <a:pt x="866945" y="233272"/>
                  </a:cubicBezTo>
                  <a:lnTo>
                    <a:pt x="55275" y="233272"/>
                  </a:lnTo>
                  <a:cubicBezTo>
                    <a:pt x="40615" y="233272"/>
                    <a:pt x="26556" y="227449"/>
                    <a:pt x="16190" y="217082"/>
                  </a:cubicBezTo>
                  <a:cubicBezTo>
                    <a:pt x="5824" y="206716"/>
                    <a:pt x="0" y="192657"/>
                    <a:pt x="0" y="177997"/>
                  </a:cubicBezTo>
                  <a:lnTo>
                    <a:pt x="0" y="55275"/>
                  </a:lnTo>
                  <a:cubicBezTo>
                    <a:pt x="0" y="40615"/>
                    <a:pt x="5824" y="26556"/>
                    <a:pt x="16190" y="16190"/>
                  </a:cubicBezTo>
                  <a:cubicBezTo>
                    <a:pt x="26556" y="5824"/>
                    <a:pt x="40615" y="0"/>
                    <a:pt x="55275" y="0"/>
                  </a:cubicBezTo>
                  <a:close/>
                </a:path>
              </a:pathLst>
            </a:custGeom>
            <a:solidFill>
              <a:srgbClr val="FF914D"/>
            </a:solidFill>
          </p:spPr>
          <p:txBody>
            <a:bodyPr/>
            <a:lstStyle/>
            <a:p>
              <a:endParaRPr lang="en-US"/>
            </a:p>
          </p:txBody>
        </p:sp>
        <p:sp>
          <p:nvSpPr>
            <p:cNvPr id="11" name="TextBox 11">
              <a:extLst>
                <a:ext uri="{FF2B5EF4-FFF2-40B4-BE49-F238E27FC236}">
                  <a16:creationId xmlns:a16="http://schemas.microsoft.com/office/drawing/2014/main" id="{27B9293A-B802-D2FC-EF28-E9ED1B91C3BB}"/>
                </a:ext>
              </a:extLst>
            </p:cNvPr>
            <p:cNvSpPr txBox="1"/>
            <p:nvPr/>
          </p:nvSpPr>
          <p:spPr>
            <a:xfrm>
              <a:off x="0" y="-32513"/>
              <a:ext cx="922219" cy="290422"/>
            </a:xfrm>
            <a:prstGeom prst="rect">
              <a:avLst/>
            </a:prstGeom>
          </p:spPr>
          <p:txBody>
            <a:bodyPr lIns="50800" tIns="50800" rIns="50800" bIns="50800" rtlCol="0" anchor="ctr"/>
            <a:lstStyle/>
            <a:p>
              <a:pPr algn="ctr">
                <a:lnSpc>
                  <a:spcPts val="4480"/>
                </a:lnSpc>
              </a:pPr>
              <a:r>
                <a:rPr lang="vi-VN" sz="3600" dirty="0">
                  <a:solidFill>
                    <a:srgbClr val="FFFFFF"/>
                  </a:solidFill>
                  <a:latin typeface="Times New Roman" panose="02020603050405020304" pitchFamily="18" charset="0"/>
                  <a:ea typeface="Hero"/>
                  <a:cs typeface="Times New Roman" panose="02020603050405020304" pitchFamily="18" charset="0"/>
                  <a:sym typeface="Hero"/>
                </a:rPr>
                <a:t>CHƯƠNG 1</a:t>
              </a:r>
              <a:endParaRPr lang="en-US" sz="3600" dirty="0">
                <a:solidFill>
                  <a:srgbClr val="FFFFFF"/>
                </a:solidFill>
                <a:latin typeface="Times New Roman" panose="02020603050405020304" pitchFamily="18" charset="0"/>
                <a:ea typeface="Hero"/>
                <a:cs typeface="Times New Roman" panose="02020603050405020304" pitchFamily="18" charset="0"/>
                <a:sym typeface="Hero"/>
              </a:endParaRPr>
            </a:p>
          </p:txBody>
        </p:sp>
      </p:grpSp>
      <p:grpSp>
        <p:nvGrpSpPr>
          <p:cNvPr id="12" name="Group 12">
            <a:extLst>
              <a:ext uri="{FF2B5EF4-FFF2-40B4-BE49-F238E27FC236}">
                <a16:creationId xmlns:a16="http://schemas.microsoft.com/office/drawing/2014/main" id="{2869DD07-0BBA-49ED-4965-630469F7F655}"/>
              </a:ext>
            </a:extLst>
          </p:cNvPr>
          <p:cNvGrpSpPr/>
          <p:nvPr/>
        </p:nvGrpSpPr>
        <p:grpSpPr>
          <a:xfrm rot="-2700000">
            <a:off x="17340181" y="-38345"/>
            <a:ext cx="1822601" cy="1822601"/>
            <a:chOff x="0" y="0"/>
            <a:chExt cx="336244" cy="336244"/>
          </a:xfrm>
        </p:grpSpPr>
        <p:sp>
          <p:nvSpPr>
            <p:cNvPr id="13" name="Freeform 13">
              <a:extLst>
                <a:ext uri="{FF2B5EF4-FFF2-40B4-BE49-F238E27FC236}">
                  <a16:creationId xmlns:a16="http://schemas.microsoft.com/office/drawing/2014/main" id="{1323A376-907A-087F-19CA-6FD67C47C011}"/>
                </a:ext>
              </a:extLst>
            </p:cNvPr>
            <p:cNvSpPr/>
            <p:nvPr/>
          </p:nvSpPr>
          <p:spPr>
            <a:xfrm>
              <a:off x="0" y="0"/>
              <a:ext cx="336244" cy="336244"/>
            </a:xfrm>
            <a:custGeom>
              <a:avLst/>
              <a:gdLst/>
              <a:ahLst/>
              <a:cxnLst/>
              <a:rect l="l" t="t" r="r" b="b"/>
              <a:pathLst>
                <a:path w="336244" h="336244">
                  <a:moveTo>
                    <a:pt x="127432" y="0"/>
                  </a:moveTo>
                  <a:lnTo>
                    <a:pt x="208812" y="0"/>
                  </a:lnTo>
                  <a:cubicBezTo>
                    <a:pt x="242609" y="0"/>
                    <a:pt x="275022" y="13426"/>
                    <a:pt x="298920" y="37324"/>
                  </a:cubicBezTo>
                  <a:cubicBezTo>
                    <a:pt x="322818" y="61222"/>
                    <a:pt x="336244" y="93635"/>
                    <a:pt x="336244" y="127432"/>
                  </a:cubicBezTo>
                  <a:lnTo>
                    <a:pt x="336244" y="208812"/>
                  </a:lnTo>
                  <a:cubicBezTo>
                    <a:pt x="336244" y="242609"/>
                    <a:pt x="322818" y="275022"/>
                    <a:pt x="298920" y="298920"/>
                  </a:cubicBezTo>
                  <a:cubicBezTo>
                    <a:pt x="275022" y="322818"/>
                    <a:pt x="242609" y="336244"/>
                    <a:pt x="208812" y="336244"/>
                  </a:cubicBezTo>
                  <a:lnTo>
                    <a:pt x="127432" y="336244"/>
                  </a:lnTo>
                  <a:cubicBezTo>
                    <a:pt x="93635" y="336244"/>
                    <a:pt x="61222" y="322818"/>
                    <a:pt x="37324" y="298920"/>
                  </a:cubicBezTo>
                  <a:cubicBezTo>
                    <a:pt x="13426" y="275022"/>
                    <a:pt x="0" y="242609"/>
                    <a:pt x="0" y="208812"/>
                  </a:cubicBezTo>
                  <a:lnTo>
                    <a:pt x="0" y="127432"/>
                  </a:lnTo>
                  <a:cubicBezTo>
                    <a:pt x="0" y="93635"/>
                    <a:pt x="13426" y="61222"/>
                    <a:pt x="37324" y="37324"/>
                  </a:cubicBezTo>
                  <a:cubicBezTo>
                    <a:pt x="61222" y="13426"/>
                    <a:pt x="93635" y="0"/>
                    <a:pt x="127432" y="0"/>
                  </a:cubicBezTo>
                  <a:close/>
                </a:path>
              </a:pathLst>
            </a:custGeom>
            <a:solidFill>
              <a:srgbClr val="FF914D"/>
            </a:solidFill>
          </p:spPr>
          <p:txBody>
            <a:bodyPr/>
            <a:lstStyle/>
            <a:p>
              <a:endParaRPr lang="en-US"/>
            </a:p>
          </p:txBody>
        </p:sp>
        <p:sp>
          <p:nvSpPr>
            <p:cNvPr id="14" name="TextBox 14">
              <a:extLst>
                <a:ext uri="{FF2B5EF4-FFF2-40B4-BE49-F238E27FC236}">
                  <a16:creationId xmlns:a16="http://schemas.microsoft.com/office/drawing/2014/main" id="{E6F46939-6AD2-84DE-E19C-12A478406384}"/>
                </a:ext>
              </a:extLst>
            </p:cNvPr>
            <p:cNvSpPr txBox="1"/>
            <p:nvPr/>
          </p:nvSpPr>
          <p:spPr>
            <a:xfrm>
              <a:off x="0" y="-38100"/>
              <a:ext cx="336244" cy="374344"/>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460C1164-A0C4-1905-20BD-A01BA0205BE3}"/>
              </a:ext>
            </a:extLst>
          </p:cNvPr>
          <p:cNvGrpSpPr/>
          <p:nvPr/>
        </p:nvGrpSpPr>
        <p:grpSpPr>
          <a:xfrm rot="-5400000">
            <a:off x="8382420" y="2316982"/>
            <a:ext cx="1523159" cy="16230600"/>
            <a:chOff x="0" y="0"/>
            <a:chExt cx="281001" cy="2994316"/>
          </a:xfrm>
        </p:grpSpPr>
        <p:sp>
          <p:nvSpPr>
            <p:cNvPr id="17" name="Freeform 17">
              <a:extLst>
                <a:ext uri="{FF2B5EF4-FFF2-40B4-BE49-F238E27FC236}">
                  <a16:creationId xmlns:a16="http://schemas.microsoft.com/office/drawing/2014/main" id="{649C7876-A093-0C70-099E-99445374BA24}"/>
                </a:ext>
              </a:extLst>
            </p:cNvPr>
            <p:cNvSpPr/>
            <p:nvPr/>
          </p:nvSpPr>
          <p:spPr>
            <a:xfrm>
              <a:off x="0" y="0"/>
              <a:ext cx="281001" cy="2994316"/>
            </a:xfrm>
            <a:custGeom>
              <a:avLst/>
              <a:gdLst/>
              <a:ahLst/>
              <a:cxnLst/>
              <a:rect l="l" t="t" r="r" b="b"/>
              <a:pathLst>
                <a:path w="281001" h="2994316">
                  <a:moveTo>
                    <a:pt x="140501" y="0"/>
                  </a:moveTo>
                  <a:lnTo>
                    <a:pt x="140501" y="0"/>
                  </a:lnTo>
                  <a:cubicBezTo>
                    <a:pt x="177764" y="0"/>
                    <a:pt x="213501" y="14803"/>
                    <a:pt x="239850" y="41152"/>
                  </a:cubicBezTo>
                  <a:cubicBezTo>
                    <a:pt x="266199" y="67501"/>
                    <a:pt x="281001" y="103238"/>
                    <a:pt x="281001" y="140501"/>
                  </a:cubicBezTo>
                  <a:lnTo>
                    <a:pt x="281001" y="2853816"/>
                  </a:lnTo>
                  <a:cubicBezTo>
                    <a:pt x="281001" y="2931412"/>
                    <a:pt x="218097" y="2994316"/>
                    <a:pt x="140501" y="2994316"/>
                  </a:cubicBezTo>
                  <a:lnTo>
                    <a:pt x="140501" y="2994316"/>
                  </a:lnTo>
                  <a:cubicBezTo>
                    <a:pt x="62904" y="2994316"/>
                    <a:pt x="0" y="2931412"/>
                    <a:pt x="0" y="2853816"/>
                  </a:cubicBezTo>
                  <a:lnTo>
                    <a:pt x="0" y="140501"/>
                  </a:lnTo>
                  <a:cubicBezTo>
                    <a:pt x="0" y="62904"/>
                    <a:pt x="62904" y="0"/>
                    <a:pt x="140501" y="0"/>
                  </a:cubicBezTo>
                  <a:close/>
                </a:path>
              </a:pathLst>
            </a:custGeom>
            <a:solidFill>
              <a:srgbClr val="FF914D"/>
            </a:solidFill>
          </p:spPr>
          <p:txBody>
            <a:bodyPr/>
            <a:lstStyle/>
            <a:p>
              <a:endParaRPr lang="en-US"/>
            </a:p>
          </p:txBody>
        </p:sp>
        <p:sp>
          <p:nvSpPr>
            <p:cNvPr id="18" name="TextBox 18">
              <a:extLst>
                <a:ext uri="{FF2B5EF4-FFF2-40B4-BE49-F238E27FC236}">
                  <a16:creationId xmlns:a16="http://schemas.microsoft.com/office/drawing/2014/main" id="{F2B43B03-FCD9-7321-BD2D-7DB5220D5C15}"/>
                </a:ext>
              </a:extLst>
            </p:cNvPr>
            <p:cNvSpPr txBox="1"/>
            <p:nvPr/>
          </p:nvSpPr>
          <p:spPr>
            <a:xfrm>
              <a:off x="0" y="-38100"/>
              <a:ext cx="281001" cy="3032416"/>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C396FBF2-42B1-DD84-983A-50CFF171A29E}"/>
              </a:ext>
            </a:extLst>
          </p:cNvPr>
          <p:cNvGrpSpPr/>
          <p:nvPr/>
        </p:nvGrpSpPr>
        <p:grpSpPr>
          <a:xfrm>
            <a:off x="1219200" y="3515670"/>
            <a:ext cx="3836967" cy="885705"/>
            <a:chOff x="0" y="0"/>
            <a:chExt cx="1010559" cy="233272"/>
          </a:xfrm>
        </p:grpSpPr>
        <p:sp>
          <p:nvSpPr>
            <p:cNvPr id="20" name="Freeform 20">
              <a:extLst>
                <a:ext uri="{FF2B5EF4-FFF2-40B4-BE49-F238E27FC236}">
                  <a16:creationId xmlns:a16="http://schemas.microsoft.com/office/drawing/2014/main" id="{3469B690-D0C8-E9AE-7901-CFEAD7482E85}"/>
                </a:ext>
              </a:extLst>
            </p:cNvPr>
            <p:cNvSpPr/>
            <p:nvPr/>
          </p:nvSpPr>
          <p:spPr>
            <a:xfrm>
              <a:off x="0" y="0"/>
              <a:ext cx="1010559" cy="233272"/>
            </a:xfrm>
            <a:custGeom>
              <a:avLst/>
              <a:gdLst/>
              <a:ahLst/>
              <a:cxnLst/>
              <a:rect l="l" t="t" r="r" b="b"/>
              <a:pathLst>
                <a:path w="1010559" h="233272">
                  <a:moveTo>
                    <a:pt x="50443" y="0"/>
                  </a:moveTo>
                  <a:lnTo>
                    <a:pt x="960116" y="0"/>
                  </a:lnTo>
                  <a:cubicBezTo>
                    <a:pt x="987975" y="0"/>
                    <a:pt x="1010559" y="22584"/>
                    <a:pt x="1010559" y="50443"/>
                  </a:cubicBezTo>
                  <a:lnTo>
                    <a:pt x="1010559" y="182829"/>
                  </a:lnTo>
                  <a:cubicBezTo>
                    <a:pt x="1010559" y="210688"/>
                    <a:pt x="987975" y="233272"/>
                    <a:pt x="960116" y="233272"/>
                  </a:cubicBezTo>
                  <a:lnTo>
                    <a:pt x="50443" y="233272"/>
                  </a:lnTo>
                  <a:cubicBezTo>
                    <a:pt x="22584" y="233272"/>
                    <a:pt x="0" y="210688"/>
                    <a:pt x="0" y="182829"/>
                  </a:cubicBezTo>
                  <a:lnTo>
                    <a:pt x="0" y="50443"/>
                  </a:lnTo>
                  <a:cubicBezTo>
                    <a:pt x="0" y="22584"/>
                    <a:pt x="22584" y="0"/>
                    <a:pt x="50443" y="0"/>
                  </a:cubicBezTo>
                  <a:close/>
                </a:path>
              </a:pathLst>
            </a:custGeom>
            <a:solidFill>
              <a:srgbClr val="E5DFD3"/>
            </a:solidFill>
          </p:spPr>
          <p:txBody>
            <a:bodyPr/>
            <a:lstStyle/>
            <a:p>
              <a:endParaRPr lang="en-US"/>
            </a:p>
          </p:txBody>
        </p:sp>
        <p:sp>
          <p:nvSpPr>
            <p:cNvPr id="21" name="TextBox 21">
              <a:extLst>
                <a:ext uri="{FF2B5EF4-FFF2-40B4-BE49-F238E27FC236}">
                  <a16:creationId xmlns:a16="http://schemas.microsoft.com/office/drawing/2014/main" id="{D060AE0A-073E-E845-DEB2-13FDB5CFCB03}"/>
                </a:ext>
              </a:extLst>
            </p:cNvPr>
            <p:cNvSpPr txBox="1"/>
            <p:nvPr/>
          </p:nvSpPr>
          <p:spPr>
            <a:xfrm>
              <a:off x="0" y="-38100"/>
              <a:ext cx="1010559" cy="271372"/>
            </a:xfrm>
            <a:prstGeom prst="rect">
              <a:avLst/>
            </a:prstGeom>
          </p:spPr>
          <p:txBody>
            <a:bodyPr lIns="50800" tIns="50800" rIns="50800" bIns="50800" rtlCol="0" anchor="ctr"/>
            <a:lstStyle/>
            <a:p>
              <a:pPr algn="ctr">
                <a:lnSpc>
                  <a:spcPts val="2659"/>
                </a:lnSpc>
              </a:pPr>
              <a:endParaRPr/>
            </a:p>
          </p:txBody>
        </p:sp>
      </p:grpSp>
      <p:grpSp>
        <p:nvGrpSpPr>
          <p:cNvPr id="22" name="Group 22">
            <a:extLst>
              <a:ext uri="{FF2B5EF4-FFF2-40B4-BE49-F238E27FC236}">
                <a16:creationId xmlns:a16="http://schemas.microsoft.com/office/drawing/2014/main" id="{B9BE1AB6-0AEE-41B4-D50D-3199756734A4}"/>
              </a:ext>
            </a:extLst>
          </p:cNvPr>
          <p:cNvGrpSpPr/>
          <p:nvPr/>
        </p:nvGrpSpPr>
        <p:grpSpPr>
          <a:xfrm>
            <a:off x="2334367" y="3390900"/>
            <a:ext cx="3501552" cy="1102696"/>
            <a:chOff x="0" y="-38100"/>
            <a:chExt cx="922219" cy="290422"/>
          </a:xfrm>
        </p:grpSpPr>
        <p:sp>
          <p:nvSpPr>
            <p:cNvPr id="23" name="Freeform 23">
              <a:extLst>
                <a:ext uri="{FF2B5EF4-FFF2-40B4-BE49-F238E27FC236}">
                  <a16:creationId xmlns:a16="http://schemas.microsoft.com/office/drawing/2014/main" id="{28A71CA5-B10F-118E-40F2-ADDCF2903AF4}"/>
                </a:ext>
              </a:extLst>
            </p:cNvPr>
            <p:cNvSpPr/>
            <p:nvPr/>
          </p:nvSpPr>
          <p:spPr>
            <a:xfrm>
              <a:off x="0" y="-7814"/>
              <a:ext cx="922219" cy="233272"/>
            </a:xfrm>
            <a:custGeom>
              <a:avLst/>
              <a:gdLst/>
              <a:ahLst/>
              <a:cxnLst/>
              <a:rect l="l" t="t" r="r" b="b"/>
              <a:pathLst>
                <a:path w="922219" h="233272">
                  <a:moveTo>
                    <a:pt x="55275" y="0"/>
                  </a:moveTo>
                  <a:lnTo>
                    <a:pt x="866945" y="0"/>
                  </a:lnTo>
                  <a:cubicBezTo>
                    <a:pt x="881604" y="0"/>
                    <a:pt x="895664" y="5824"/>
                    <a:pt x="906030" y="16190"/>
                  </a:cubicBezTo>
                  <a:cubicBezTo>
                    <a:pt x="916396" y="26556"/>
                    <a:pt x="922219" y="40615"/>
                    <a:pt x="922219" y="55275"/>
                  </a:cubicBezTo>
                  <a:lnTo>
                    <a:pt x="922219" y="177997"/>
                  </a:lnTo>
                  <a:cubicBezTo>
                    <a:pt x="922219" y="192657"/>
                    <a:pt x="916396" y="206716"/>
                    <a:pt x="906030" y="217082"/>
                  </a:cubicBezTo>
                  <a:cubicBezTo>
                    <a:pt x="895664" y="227449"/>
                    <a:pt x="881604" y="233272"/>
                    <a:pt x="866945" y="233272"/>
                  </a:cubicBezTo>
                  <a:lnTo>
                    <a:pt x="55275" y="233272"/>
                  </a:lnTo>
                  <a:cubicBezTo>
                    <a:pt x="40615" y="233272"/>
                    <a:pt x="26556" y="227449"/>
                    <a:pt x="16190" y="217082"/>
                  </a:cubicBezTo>
                  <a:cubicBezTo>
                    <a:pt x="5824" y="206716"/>
                    <a:pt x="0" y="192657"/>
                    <a:pt x="0" y="177997"/>
                  </a:cubicBezTo>
                  <a:lnTo>
                    <a:pt x="0" y="55275"/>
                  </a:lnTo>
                  <a:cubicBezTo>
                    <a:pt x="0" y="40615"/>
                    <a:pt x="5824" y="26556"/>
                    <a:pt x="16190" y="16190"/>
                  </a:cubicBezTo>
                  <a:cubicBezTo>
                    <a:pt x="26556" y="5824"/>
                    <a:pt x="40615" y="0"/>
                    <a:pt x="55275" y="0"/>
                  </a:cubicBezTo>
                  <a:close/>
                </a:path>
              </a:pathLst>
            </a:custGeom>
            <a:solidFill>
              <a:srgbClr val="FF914D"/>
            </a:solidFill>
          </p:spPr>
          <p:txBody>
            <a:bodyPr/>
            <a:lstStyle/>
            <a:p>
              <a:endParaRPr lang="en-US" dirty="0"/>
            </a:p>
          </p:txBody>
        </p:sp>
        <p:sp>
          <p:nvSpPr>
            <p:cNvPr id="24" name="TextBox 24">
              <a:extLst>
                <a:ext uri="{FF2B5EF4-FFF2-40B4-BE49-F238E27FC236}">
                  <a16:creationId xmlns:a16="http://schemas.microsoft.com/office/drawing/2014/main" id="{A8629AD2-1008-1362-F119-92649B6B5A6F}"/>
                </a:ext>
              </a:extLst>
            </p:cNvPr>
            <p:cNvSpPr txBox="1"/>
            <p:nvPr/>
          </p:nvSpPr>
          <p:spPr>
            <a:xfrm>
              <a:off x="0" y="-38100"/>
              <a:ext cx="922219" cy="290422"/>
            </a:xfrm>
            <a:prstGeom prst="rect">
              <a:avLst/>
            </a:prstGeom>
          </p:spPr>
          <p:txBody>
            <a:bodyPr lIns="50800" tIns="50800" rIns="50800" bIns="50800" rtlCol="0" anchor="ctr"/>
            <a:lstStyle/>
            <a:p>
              <a:pPr algn="ctr">
                <a:lnSpc>
                  <a:spcPts val="4480"/>
                </a:lnSpc>
              </a:pPr>
              <a:r>
                <a:rPr lang="vi-VN" sz="3600" dirty="0">
                  <a:solidFill>
                    <a:srgbClr val="FFFFFF"/>
                  </a:solidFill>
                  <a:latin typeface="+mj-lt"/>
                  <a:ea typeface="Hero"/>
                  <a:cs typeface="Hero"/>
                  <a:sym typeface="Hero"/>
                </a:rPr>
                <a:t>CHƯƠNG 2</a:t>
              </a:r>
              <a:endParaRPr lang="en-US" sz="3600" dirty="0">
                <a:solidFill>
                  <a:srgbClr val="FFFFFF"/>
                </a:solidFill>
                <a:latin typeface="+mj-lt"/>
                <a:ea typeface="Hero"/>
                <a:cs typeface="Hero"/>
                <a:sym typeface="Hero"/>
              </a:endParaRPr>
            </a:p>
          </p:txBody>
        </p:sp>
      </p:grpSp>
      <p:grpSp>
        <p:nvGrpSpPr>
          <p:cNvPr id="25" name="Group 19">
            <a:extLst>
              <a:ext uri="{FF2B5EF4-FFF2-40B4-BE49-F238E27FC236}">
                <a16:creationId xmlns:a16="http://schemas.microsoft.com/office/drawing/2014/main" id="{0B989709-549D-31D0-AAA7-BCEE866BEF25}"/>
              </a:ext>
            </a:extLst>
          </p:cNvPr>
          <p:cNvGrpSpPr/>
          <p:nvPr/>
        </p:nvGrpSpPr>
        <p:grpSpPr>
          <a:xfrm>
            <a:off x="1899951" y="6241855"/>
            <a:ext cx="3836967" cy="885705"/>
            <a:chOff x="0" y="0"/>
            <a:chExt cx="1010559" cy="233272"/>
          </a:xfrm>
        </p:grpSpPr>
        <p:sp>
          <p:nvSpPr>
            <p:cNvPr id="26" name="Freeform 20">
              <a:extLst>
                <a:ext uri="{FF2B5EF4-FFF2-40B4-BE49-F238E27FC236}">
                  <a16:creationId xmlns:a16="http://schemas.microsoft.com/office/drawing/2014/main" id="{0A3D4AE4-2F1F-2021-486B-0D087D234891}"/>
                </a:ext>
              </a:extLst>
            </p:cNvPr>
            <p:cNvSpPr/>
            <p:nvPr/>
          </p:nvSpPr>
          <p:spPr>
            <a:xfrm>
              <a:off x="0" y="0"/>
              <a:ext cx="1010559" cy="233272"/>
            </a:xfrm>
            <a:custGeom>
              <a:avLst/>
              <a:gdLst/>
              <a:ahLst/>
              <a:cxnLst/>
              <a:rect l="l" t="t" r="r" b="b"/>
              <a:pathLst>
                <a:path w="1010559" h="233272">
                  <a:moveTo>
                    <a:pt x="50443" y="0"/>
                  </a:moveTo>
                  <a:lnTo>
                    <a:pt x="960116" y="0"/>
                  </a:lnTo>
                  <a:cubicBezTo>
                    <a:pt x="987975" y="0"/>
                    <a:pt x="1010559" y="22584"/>
                    <a:pt x="1010559" y="50443"/>
                  </a:cubicBezTo>
                  <a:lnTo>
                    <a:pt x="1010559" y="182829"/>
                  </a:lnTo>
                  <a:cubicBezTo>
                    <a:pt x="1010559" y="210688"/>
                    <a:pt x="987975" y="233272"/>
                    <a:pt x="960116" y="233272"/>
                  </a:cubicBezTo>
                  <a:lnTo>
                    <a:pt x="50443" y="233272"/>
                  </a:lnTo>
                  <a:cubicBezTo>
                    <a:pt x="22584" y="233272"/>
                    <a:pt x="0" y="210688"/>
                    <a:pt x="0" y="182829"/>
                  </a:cubicBezTo>
                  <a:lnTo>
                    <a:pt x="0" y="50443"/>
                  </a:lnTo>
                  <a:cubicBezTo>
                    <a:pt x="0" y="22584"/>
                    <a:pt x="22584" y="0"/>
                    <a:pt x="50443" y="0"/>
                  </a:cubicBezTo>
                  <a:close/>
                </a:path>
              </a:pathLst>
            </a:custGeom>
            <a:solidFill>
              <a:srgbClr val="E5DFD3"/>
            </a:solidFill>
          </p:spPr>
          <p:txBody>
            <a:bodyPr/>
            <a:lstStyle/>
            <a:p>
              <a:endParaRPr lang="en-US"/>
            </a:p>
          </p:txBody>
        </p:sp>
        <p:sp>
          <p:nvSpPr>
            <p:cNvPr id="27" name="TextBox 21">
              <a:extLst>
                <a:ext uri="{FF2B5EF4-FFF2-40B4-BE49-F238E27FC236}">
                  <a16:creationId xmlns:a16="http://schemas.microsoft.com/office/drawing/2014/main" id="{136BFA1D-918E-AB3F-4913-78BD7172DECC}"/>
                </a:ext>
              </a:extLst>
            </p:cNvPr>
            <p:cNvSpPr txBox="1"/>
            <p:nvPr/>
          </p:nvSpPr>
          <p:spPr>
            <a:xfrm>
              <a:off x="0" y="-38100"/>
              <a:ext cx="1010559" cy="271372"/>
            </a:xfrm>
            <a:prstGeom prst="rect">
              <a:avLst/>
            </a:prstGeom>
          </p:spPr>
          <p:txBody>
            <a:bodyPr lIns="50800" tIns="50800" rIns="50800" bIns="50800" rtlCol="0" anchor="ctr"/>
            <a:lstStyle/>
            <a:p>
              <a:pPr algn="ctr">
                <a:lnSpc>
                  <a:spcPts val="2659"/>
                </a:lnSpc>
              </a:pPr>
              <a:endParaRPr/>
            </a:p>
          </p:txBody>
        </p:sp>
      </p:grpSp>
      <p:grpSp>
        <p:nvGrpSpPr>
          <p:cNvPr id="28" name="Group 22">
            <a:extLst>
              <a:ext uri="{FF2B5EF4-FFF2-40B4-BE49-F238E27FC236}">
                <a16:creationId xmlns:a16="http://schemas.microsoft.com/office/drawing/2014/main" id="{F913C62E-292C-E1C2-B81B-E56EEBAC50CB}"/>
              </a:ext>
            </a:extLst>
          </p:cNvPr>
          <p:cNvGrpSpPr/>
          <p:nvPr/>
        </p:nvGrpSpPr>
        <p:grpSpPr>
          <a:xfrm>
            <a:off x="1219200" y="6148312"/>
            <a:ext cx="3501552" cy="1102696"/>
            <a:chOff x="0" y="-25159"/>
            <a:chExt cx="922219" cy="290422"/>
          </a:xfrm>
        </p:grpSpPr>
        <p:sp>
          <p:nvSpPr>
            <p:cNvPr id="29" name="Freeform 23">
              <a:extLst>
                <a:ext uri="{FF2B5EF4-FFF2-40B4-BE49-F238E27FC236}">
                  <a16:creationId xmlns:a16="http://schemas.microsoft.com/office/drawing/2014/main" id="{2BD311B8-FA46-404F-3421-8CD349118C9E}"/>
                </a:ext>
              </a:extLst>
            </p:cNvPr>
            <p:cNvSpPr/>
            <p:nvPr/>
          </p:nvSpPr>
          <p:spPr>
            <a:xfrm>
              <a:off x="0" y="-1044"/>
              <a:ext cx="922219" cy="233272"/>
            </a:xfrm>
            <a:custGeom>
              <a:avLst/>
              <a:gdLst/>
              <a:ahLst/>
              <a:cxnLst/>
              <a:rect l="l" t="t" r="r" b="b"/>
              <a:pathLst>
                <a:path w="922219" h="233272">
                  <a:moveTo>
                    <a:pt x="55275" y="0"/>
                  </a:moveTo>
                  <a:lnTo>
                    <a:pt x="866945" y="0"/>
                  </a:lnTo>
                  <a:cubicBezTo>
                    <a:pt x="881604" y="0"/>
                    <a:pt x="895664" y="5824"/>
                    <a:pt x="906030" y="16190"/>
                  </a:cubicBezTo>
                  <a:cubicBezTo>
                    <a:pt x="916396" y="26556"/>
                    <a:pt x="922219" y="40615"/>
                    <a:pt x="922219" y="55275"/>
                  </a:cubicBezTo>
                  <a:lnTo>
                    <a:pt x="922219" y="177997"/>
                  </a:lnTo>
                  <a:cubicBezTo>
                    <a:pt x="922219" y="192657"/>
                    <a:pt x="916396" y="206716"/>
                    <a:pt x="906030" y="217082"/>
                  </a:cubicBezTo>
                  <a:cubicBezTo>
                    <a:pt x="895664" y="227449"/>
                    <a:pt x="881604" y="233272"/>
                    <a:pt x="866945" y="233272"/>
                  </a:cubicBezTo>
                  <a:lnTo>
                    <a:pt x="55275" y="233272"/>
                  </a:lnTo>
                  <a:cubicBezTo>
                    <a:pt x="40615" y="233272"/>
                    <a:pt x="26556" y="227449"/>
                    <a:pt x="16190" y="217082"/>
                  </a:cubicBezTo>
                  <a:cubicBezTo>
                    <a:pt x="5824" y="206716"/>
                    <a:pt x="0" y="192657"/>
                    <a:pt x="0" y="177997"/>
                  </a:cubicBezTo>
                  <a:lnTo>
                    <a:pt x="0" y="55275"/>
                  </a:lnTo>
                  <a:cubicBezTo>
                    <a:pt x="0" y="40615"/>
                    <a:pt x="5824" y="26556"/>
                    <a:pt x="16190" y="16190"/>
                  </a:cubicBezTo>
                  <a:cubicBezTo>
                    <a:pt x="26556" y="5824"/>
                    <a:pt x="40615" y="0"/>
                    <a:pt x="55275" y="0"/>
                  </a:cubicBezTo>
                  <a:close/>
                </a:path>
              </a:pathLst>
            </a:custGeom>
            <a:solidFill>
              <a:srgbClr val="FF914D"/>
            </a:solidFill>
          </p:spPr>
          <p:txBody>
            <a:bodyPr/>
            <a:lstStyle/>
            <a:p>
              <a:endParaRPr lang="en-US"/>
            </a:p>
          </p:txBody>
        </p:sp>
        <p:sp>
          <p:nvSpPr>
            <p:cNvPr id="30" name="TextBox 24">
              <a:extLst>
                <a:ext uri="{FF2B5EF4-FFF2-40B4-BE49-F238E27FC236}">
                  <a16:creationId xmlns:a16="http://schemas.microsoft.com/office/drawing/2014/main" id="{910ED530-8D3D-25D0-C36E-FFA4540EE79F}"/>
                </a:ext>
              </a:extLst>
            </p:cNvPr>
            <p:cNvSpPr txBox="1"/>
            <p:nvPr/>
          </p:nvSpPr>
          <p:spPr>
            <a:xfrm>
              <a:off x="0" y="-25159"/>
              <a:ext cx="922219" cy="290422"/>
            </a:xfrm>
            <a:prstGeom prst="rect">
              <a:avLst/>
            </a:prstGeom>
          </p:spPr>
          <p:txBody>
            <a:bodyPr lIns="50800" tIns="50800" rIns="50800" bIns="50800" rtlCol="0" anchor="ctr"/>
            <a:lstStyle/>
            <a:p>
              <a:pPr algn="ctr">
                <a:lnSpc>
                  <a:spcPts val="4480"/>
                </a:lnSpc>
              </a:pPr>
              <a:r>
                <a:rPr lang="vi-VN" sz="3600" dirty="0">
                  <a:solidFill>
                    <a:srgbClr val="FFFFFF"/>
                  </a:solidFill>
                  <a:latin typeface="+mj-lt"/>
                  <a:ea typeface="Hero"/>
                  <a:cs typeface="Hero"/>
                  <a:sym typeface="Hero"/>
                </a:rPr>
                <a:t>CHƯƠNG 3</a:t>
              </a:r>
              <a:endParaRPr lang="en-US" sz="3600" dirty="0">
                <a:solidFill>
                  <a:srgbClr val="FFFFFF"/>
                </a:solidFill>
                <a:latin typeface="+mj-lt"/>
                <a:ea typeface="Hero"/>
                <a:cs typeface="Hero"/>
                <a:sym typeface="Hero"/>
              </a:endParaRPr>
            </a:p>
          </p:txBody>
        </p:sp>
      </p:grpSp>
      <p:sp>
        <p:nvSpPr>
          <p:cNvPr id="31" name="TextBox 10">
            <a:extLst>
              <a:ext uri="{FF2B5EF4-FFF2-40B4-BE49-F238E27FC236}">
                <a16:creationId xmlns:a16="http://schemas.microsoft.com/office/drawing/2014/main" id="{DE305DF8-2B75-7882-A636-363D52FD9A27}"/>
              </a:ext>
            </a:extLst>
          </p:cNvPr>
          <p:cNvSpPr txBox="1"/>
          <p:nvPr/>
        </p:nvSpPr>
        <p:spPr>
          <a:xfrm>
            <a:off x="7265126" y="1026735"/>
            <a:ext cx="8077200" cy="850701"/>
          </a:xfrm>
          <a:prstGeom prst="rect">
            <a:avLst/>
          </a:prstGeom>
        </p:spPr>
        <p:txBody>
          <a:bodyPr vert="horz" lIns="91440" tIns="45720" rIns="91440" bIns="45720" rtlCol="0" anchor="b">
            <a:noAutofit/>
          </a:bodyPr>
          <a:lstStyle/>
          <a:p>
            <a:pPr>
              <a:lnSpc>
                <a:spcPct val="90000"/>
              </a:lnSpc>
              <a:spcBef>
                <a:spcPct val="0"/>
              </a:spcBef>
              <a:spcAft>
                <a:spcPts val="600"/>
              </a:spcAft>
            </a:pPr>
            <a:r>
              <a:rPr lang="vi-VN" sz="4800" b="1" dirty="0">
                <a:latin typeface="+mj-lt"/>
                <a:ea typeface="+mj-ea"/>
                <a:cs typeface="+mj-cs"/>
                <a:sym typeface="Paalalabas Wide"/>
              </a:rPr>
              <a:t>PHÂN TÍCH THIẾT KẾ</a:t>
            </a:r>
            <a:endParaRPr lang="en-US" sz="4800" b="1" dirty="0">
              <a:latin typeface="+mj-lt"/>
              <a:ea typeface="+mj-ea"/>
              <a:cs typeface="+mj-cs"/>
              <a:sym typeface="Paalalabas Wide"/>
            </a:endParaRPr>
          </a:p>
        </p:txBody>
      </p:sp>
      <p:sp>
        <p:nvSpPr>
          <p:cNvPr id="32" name="TextBox 10">
            <a:extLst>
              <a:ext uri="{FF2B5EF4-FFF2-40B4-BE49-F238E27FC236}">
                <a16:creationId xmlns:a16="http://schemas.microsoft.com/office/drawing/2014/main" id="{EC38C3FD-79D9-FFFC-AB20-14A62EAA3E91}"/>
              </a:ext>
            </a:extLst>
          </p:cNvPr>
          <p:cNvSpPr txBox="1"/>
          <p:nvPr/>
        </p:nvSpPr>
        <p:spPr>
          <a:xfrm>
            <a:off x="7265126" y="3108337"/>
            <a:ext cx="8395727" cy="1523161"/>
          </a:xfrm>
          <a:prstGeom prst="rect">
            <a:avLst/>
          </a:prstGeom>
        </p:spPr>
        <p:txBody>
          <a:bodyPr vert="horz" lIns="91440" tIns="45720" rIns="91440" bIns="45720" rtlCol="0" anchor="b">
            <a:noAutofit/>
          </a:bodyPr>
          <a:lstStyle/>
          <a:p>
            <a:pPr>
              <a:lnSpc>
                <a:spcPct val="90000"/>
              </a:lnSpc>
              <a:spcBef>
                <a:spcPct val="0"/>
              </a:spcBef>
              <a:spcAft>
                <a:spcPts val="600"/>
              </a:spcAft>
            </a:pPr>
            <a:r>
              <a:rPr lang="vi-VN" sz="4800" b="1" dirty="0">
                <a:latin typeface="+mj-lt"/>
                <a:ea typeface="+mj-ea"/>
                <a:cs typeface="+mj-cs"/>
                <a:sym typeface="Paalalabas Wide"/>
              </a:rPr>
              <a:t>XÂY DỰNG PHẦN MỀM CHO APP ĐỌC SÁCH</a:t>
            </a:r>
            <a:endParaRPr lang="en-US" sz="4800" b="1" dirty="0">
              <a:latin typeface="+mj-lt"/>
              <a:ea typeface="+mj-ea"/>
              <a:cs typeface="+mj-cs"/>
              <a:sym typeface="Paalalabas Wide"/>
            </a:endParaRPr>
          </a:p>
        </p:txBody>
      </p:sp>
      <p:sp>
        <p:nvSpPr>
          <p:cNvPr id="33" name="TextBox 10">
            <a:extLst>
              <a:ext uri="{FF2B5EF4-FFF2-40B4-BE49-F238E27FC236}">
                <a16:creationId xmlns:a16="http://schemas.microsoft.com/office/drawing/2014/main" id="{532397C4-C3CC-5C75-0FEC-23ADCECA1F3D}"/>
              </a:ext>
            </a:extLst>
          </p:cNvPr>
          <p:cNvSpPr txBox="1"/>
          <p:nvPr/>
        </p:nvSpPr>
        <p:spPr>
          <a:xfrm>
            <a:off x="7292340" y="6254238"/>
            <a:ext cx="4137660" cy="850701"/>
          </a:xfrm>
          <a:prstGeom prst="rect">
            <a:avLst/>
          </a:prstGeom>
        </p:spPr>
        <p:txBody>
          <a:bodyPr vert="horz" lIns="91440" tIns="45720" rIns="91440" bIns="45720" rtlCol="0" anchor="b">
            <a:noAutofit/>
          </a:bodyPr>
          <a:lstStyle/>
          <a:p>
            <a:pPr>
              <a:lnSpc>
                <a:spcPct val="90000"/>
              </a:lnSpc>
              <a:spcBef>
                <a:spcPct val="0"/>
              </a:spcBef>
              <a:spcAft>
                <a:spcPts val="600"/>
              </a:spcAft>
            </a:pPr>
            <a:r>
              <a:rPr lang="vi-VN" sz="4800" b="1">
                <a:latin typeface="+mj-lt"/>
                <a:ea typeface="+mj-ea"/>
                <a:cs typeface="+mj-cs"/>
                <a:sym typeface="Paalalabas Wide"/>
              </a:rPr>
              <a:t>KẾT LUẬN</a:t>
            </a:r>
            <a:endParaRPr lang="en-US" sz="4800" b="1" dirty="0">
              <a:latin typeface="+mj-lt"/>
              <a:ea typeface="+mj-ea"/>
              <a:cs typeface="+mj-cs"/>
              <a:sym typeface="Paalalabas Wide"/>
            </a:endParaRPr>
          </a:p>
        </p:txBody>
      </p:sp>
    </p:spTree>
    <p:extLst>
      <p:ext uri="{BB962C8B-B14F-4D97-AF65-F5344CB8AC3E}">
        <p14:creationId xmlns:p14="http://schemas.microsoft.com/office/powerpoint/2010/main" val="366096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BB009-646D-0D75-C93A-D07CD0A6ACB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26AB24B5-D1EB-E183-81C7-2A8125E85D9D}"/>
              </a:ext>
            </a:extLst>
          </p:cNvPr>
          <p:cNvSpPr txBox="1"/>
          <p:nvPr/>
        </p:nvSpPr>
        <p:spPr>
          <a:xfrm>
            <a:off x="2351047" y="513570"/>
            <a:ext cx="13585905" cy="2153282"/>
          </a:xfrm>
          <a:prstGeom prst="rect">
            <a:avLst/>
          </a:prstGeom>
        </p:spPr>
        <p:txBody>
          <a:bodyPr wrap="square" lIns="0" tIns="0" rIns="0" bIns="0" rtlCol="0" anchor="t">
            <a:spAutoFit/>
          </a:bodyPr>
          <a:lstStyle/>
          <a:p>
            <a:pPr algn="ctr">
              <a:lnSpc>
                <a:spcPts val="8800"/>
              </a:lnSpc>
            </a:pPr>
            <a:r>
              <a:rPr lang="vi-VN" sz="5400" b="1" dirty="0">
                <a:solidFill>
                  <a:srgbClr val="000000"/>
                </a:solidFill>
                <a:latin typeface="+mj-lt"/>
                <a:ea typeface="Paalalabas Wide"/>
                <a:cs typeface="Paalalabas Wide"/>
                <a:sym typeface="Paalalabas Wide"/>
              </a:rPr>
              <a:t>CHƯƠNG 2: XÂY DỰNG PHẦN MỀM CHO APP ĐỌC SÁCH</a:t>
            </a:r>
            <a:endParaRPr lang="en-US" sz="5400" b="1" dirty="0">
              <a:solidFill>
                <a:srgbClr val="000000"/>
              </a:solidFill>
              <a:latin typeface="+mj-lt"/>
              <a:ea typeface="Paalalabas Wide"/>
              <a:cs typeface="Paalalabas Wide"/>
              <a:sym typeface="Paalalabas Wide"/>
            </a:endParaRPr>
          </a:p>
        </p:txBody>
      </p:sp>
      <p:grpSp>
        <p:nvGrpSpPr>
          <p:cNvPr id="6" name="Group 6">
            <a:extLst>
              <a:ext uri="{FF2B5EF4-FFF2-40B4-BE49-F238E27FC236}">
                <a16:creationId xmlns:a16="http://schemas.microsoft.com/office/drawing/2014/main" id="{D5DCA5C2-14ED-56EA-9E20-F6B2CB483954}"/>
              </a:ext>
            </a:extLst>
          </p:cNvPr>
          <p:cNvGrpSpPr/>
          <p:nvPr/>
        </p:nvGrpSpPr>
        <p:grpSpPr>
          <a:xfrm>
            <a:off x="3124200" y="3287218"/>
            <a:ext cx="5808667" cy="928352"/>
            <a:chOff x="-43371" y="-66675"/>
            <a:chExt cx="1806719" cy="299947"/>
          </a:xfrm>
        </p:grpSpPr>
        <p:sp>
          <p:nvSpPr>
            <p:cNvPr id="7" name="Freeform 7">
              <a:extLst>
                <a:ext uri="{FF2B5EF4-FFF2-40B4-BE49-F238E27FC236}">
                  <a16:creationId xmlns:a16="http://schemas.microsoft.com/office/drawing/2014/main" id="{BF9867A2-CA26-699A-24C5-240A181ACF14}"/>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8" name="TextBox 8">
              <a:extLst>
                <a:ext uri="{FF2B5EF4-FFF2-40B4-BE49-F238E27FC236}">
                  <a16:creationId xmlns:a16="http://schemas.microsoft.com/office/drawing/2014/main" id="{A18769AC-2F35-F233-B269-84F71FC5E75D}"/>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4000" dirty="0">
                  <a:solidFill>
                    <a:srgbClr val="FFFFFF"/>
                  </a:solidFill>
                  <a:latin typeface="+mj-lt"/>
                  <a:ea typeface="Hero"/>
                  <a:cs typeface="Hero"/>
                  <a:sym typeface="Hero"/>
                </a:rPr>
                <a:t>Mục đích</a:t>
              </a:r>
              <a:endParaRPr lang="en-US" sz="4000" dirty="0">
                <a:solidFill>
                  <a:srgbClr val="FFFFFF"/>
                </a:solidFill>
                <a:latin typeface="+mj-lt"/>
                <a:ea typeface="Hero"/>
                <a:cs typeface="Hero"/>
                <a:sym typeface="Hero"/>
              </a:endParaRPr>
            </a:p>
          </p:txBody>
        </p:sp>
      </p:grpSp>
      <p:grpSp>
        <p:nvGrpSpPr>
          <p:cNvPr id="9" name="Group 9">
            <a:extLst>
              <a:ext uri="{FF2B5EF4-FFF2-40B4-BE49-F238E27FC236}">
                <a16:creationId xmlns:a16="http://schemas.microsoft.com/office/drawing/2014/main" id="{645F0879-1554-0030-C91E-AC9CF9F38609}"/>
              </a:ext>
            </a:extLst>
          </p:cNvPr>
          <p:cNvGrpSpPr/>
          <p:nvPr/>
        </p:nvGrpSpPr>
        <p:grpSpPr>
          <a:xfrm>
            <a:off x="1920357" y="3220630"/>
            <a:ext cx="744020" cy="891757"/>
            <a:chOff x="0" y="-66675"/>
            <a:chExt cx="292207" cy="350230"/>
          </a:xfrm>
        </p:grpSpPr>
        <p:sp>
          <p:nvSpPr>
            <p:cNvPr id="10" name="Freeform 10">
              <a:extLst>
                <a:ext uri="{FF2B5EF4-FFF2-40B4-BE49-F238E27FC236}">
                  <a16:creationId xmlns:a16="http://schemas.microsoft.com/office/drawing/2014/main" id="{C429E025-07B5-EAE9-1F2E-3465FC25E49D}"/>
                </a:ext>
              </a:extLst>
            </p:cNvPr>
            <p:cNvSpPr/>
            <p:nvPr/>
          </p:nvSpPr>
          <p:spPr>
            <a:xfrm>
              <a:off x="0" y="0"/>
              <a:ext cx="292207" cy="283555"/>
            </a:xfrm>
            <a:custGeom>
              <a:avLst/>
              <a:gdLst/>
              <a:ahLst/>
              <a:cxnLst/>
              <a:rect l="l" t="t" r="r" b="b"/>
              <a:pathLst>
                <a:path w="292207" h="283555">
                  <a:moveTo>
                    <a:pt x="141777" y="0"/>
                  </a:moveTo>
                  <a:lnTo>
                    <a:pt x="150430" y="0"/>
                  </a:lnTo>
                  <a:cubicBezTo>
                    <a:pt x="188032" y="0"/>
                    <a:pt x="224093" y="14937"/>
                    <a:pt x="250682" y="41526"/>
                  </a:cubicBezTo>
                  <a:cubicBezTo>
                    <a:pt x="277270" y="68114"/>
                    <a:pt x="292207" y="104176"/>
                    <a:pt x="292207" y="141777"/>
                  </a:cubicBezTo>
                  <a:lnTo>
                    <a:pt x="292207" y="141777"/>
                  </a:lnTo>
                  <a:cubicBezTo>
                    <a:pt x="292207" y="220079"/>
                    <a:pt x="228731" y="283555"/>
                    <a:pt x="150430" y="283555"/>
                  </a:cubicBezTo>
                  <a:lnTo>
                    <a:pt x="141777" y="283555"/>
                  </a:lnTo>
                  <a:cubicBezTo>
                    <a:pt x="104176" y="283555"/>
                    <a:pt x="68114" y="268617"/>
                    <a:pt x="41526" y="242029"/>
                  </a:cubicBezTo>
                  <a:cubicBezTo>
                    <a:pt x="14937" y="215441"/>
                    <a:pt x="0" y="179379"/>
                    <a:pt x="0" y="141777"/>
                  </a:cubicBezTo>
                  <a:lnTo>
                    <a:pt x="0" y="141777"/>
                  </a:lnTo>
                  <a:cubicBezTo>
                    <a:pt x="0" y="104176"/>
                    <a:pt x="14937" y="68114"/>
                    <a:pt x="41526" y="41526"/>
                  </a:cubicBezTo>
                  <a:cubicBezTo>
                    <a:pt x="68114" y="14937"/>
                    <a:pt x="104176" y="0"/>
                    <a:pt x="141777" y="0"/>
                  </a:cubicBezTo>
                  <a:close/>
                </a:path>
              </a:pathLst>
            </a:custGeom>
            <a:solidFill>
              <a:srgbClr val="E5DFD3"/>
            </a:solidFill>
          </p:spPr>
          <p:txBody>
            <a:bodyPr/>
            <a:lstStyle/>
            <a:p>
              <a:pPr algn="ctr"/>
              <a:r>
                <a:rPr lang="vi-VN" sz="3600" b="1" dirty="0">
                  <a:latin typeface="+mj-lt"/>
                </a:rPr>
                <a:t>1</a:t>
              </a:r>
              <a:endParaRPr lang="en-US" sz="3600" b="1" dirty="0">
                <a:latin typeface="+mj-lt"/>
              </a:endParaRPr>
            </a:p>
          </p:txBody>
        </p:sp>
        <p:sp>
          <p:nvSpPr>
            <p:cNvPr id="11" name="TextBox 11">
              <a:extLst>
                <a:ext uri="{FF2B5EF4-FFF2-40B4-BE49-F238E27FC236}">
                  <a16:creationId xmlns:a16="http://schemas.microsoft.com/office/drawing/2014/main" id="{71FD80D5-E76A-5915-55B2-6E1A9C2DE757}"/>
                </a:ext>
              </a:extLst>
            </p:cNvPr>
            <p:cNvSpPr txBox="1"/>
            <p:nvPr/>
          </p:nvSpPr>
          <p:spPr>
            <a:xfrm>
              <a:off x="0" y="-66675"/>
              <a:ext cx="292207" cy="350230"/>
            </a:xfrm>
            <a:prstGeom prst="rect">
              <a:avLst/>
            </a:prstGeom>
          </p:spPr>
          <p:txBody>
            <a:bodyPr lIns="50800" tIns="50800" rIns="50800" bIns="50800" rtlCol="0" anchor="ctr"/>
            <a:lstStyle/>
            <a:p>
              <a:pPr algn="ctr">
                <a:lnSpc>
                  <a:spcPts val="4200"/>
                </a:lnSpc>
              </a:pPr>
              <a:endParaRPr/>
            </a:p>
          </p:txBody>
        </p:sp>
      </p:grpSp>
      <p:grpSp>
        <p:nvGrpSpPr>
          <p:cNvPr id="23" name="Group 23">
            <a:extLst>
              <a:ext uri="{FF2B5EF4-FFF2-40B4-BE49-F238E27FC236}">
                <a16:creationId xmlns:a16="http://schemas.microsoft.com/office/drawing/2014/main" id="{AE11EBC5-44C4-1227-3BD7-0F55DAD3ACC4}"/>
              </a:ext>
            </a:extLst>
          </p:cNvPr>
          <p:cNvGrpSpPr/>
          <p:nvPr/>
        </p:nvGrpSpPr>
        <p:grpSpPr>
          <a:xfrm rot="-2700000">
            <a:off x="1286965" y="741651"/>
            <a:ext cx="832903" cy="832903"/>
            <a:chOff x="0" y="0"/>
            <a:chExt cx="153659" cy="153659"/>
          </a:xfrm>
        </p:grpSpPr>
        <p:sp>
          <p:nvSpPr>
            <p:cNvPr id="24" name="Freeform 24">
              <a:extLst>
                <a:ext uri="{FF2B5EF4-FFF2-40B4-BE49-F238E27FC236}">
                  <a16:creationId xmlns:a16="http://schemas.microsoft.com/office/drawing/2014/main" id="{ADC7964B-E5B1-DE9F-D31C-94A94667C4E4}"/>
                </a:ext>
              </a:extLst>
            </p:cNvPr>
            <p:cNvSpPr/>
            <p:nvPr/>
          </p:nvSpPr>
          <p:spPr>
            <a:xfrm>
              <a:off x="0" y="0"/>
              <a:ext cx="153659" cy="153659"/>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25" name="TextBox 25">
              <a:extLst>
                <a:ext uri="{FF2B5EF4-FFF2-40B4-BE49-F238E27FC236}">
                  <a16:creationId xmlns:a16="http://schemas.microsoft.com/office/drawing/2014/main" id="{68A2D678-064A-1BF2-1550-450611185C43}"/>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a:extLst>
              <a:ext uri="{FF2B5EF4-FFF2-40B4-BE49-F238E27FC236}">
                <a16:creationId xmlns:a16="http://schemas.microsoft.com/office/drawing/2014/main" id="{186397D6-870F-EEDA-B9D8-930F86C045C3}"/>
              </a:ext>
            </a:extLst>
          </p:cNvPr>
          <p:cNvSpPr txBox="1"/>
          <p:nvPr/>
        </p:nvSpPr>
        <p:spPr>
          <a:xfrm rot="18900000">
            <a:off x="-1069915" y="1812192"/>
            <a:ext cx="4658356" cy="4864876"/>
          </a:xfrm>
          <a:prstGeom prst="rect">
            <a:avLst/>
          </a:prstGeom>
        </p:spPr>
        <p:txBody>
          <a:bodyPr lIns="50800" tIns="50800" rIns="50800" bIns="50800" rtlCol="0" anchor="ctr"/>
          <a:lstStyle/>
          <a:p>
            <a:pPr algn="ctr">
              <a:lnSpc>
                <a:spcPts val="2659"/>
              </a:lnSpc>
              <a:spcBef>
                <a:spcPct val="0"/>
              </a:spcBef>
            </a:pPr>
            <a:endParaRPr/>
          </a:p>
        </p:txBody>
      </p:sp>
      <p:sp>
        <p:nvSpPr>
          <p:cNvPr id="3" name="TextBox 2">
            <a:extLst>
              <a:ext uri="{FF2B5EF4-FFF2-40B4-BE49-F238E27FC236}">
                <a16:creationId xmlns:a16="http://schemas.microsoft.com/office/drawing/2014/main" id="{B86C34E1-05AD-3986-DE7B-DE3A498B17EE}"/>
              </a:ext>
            </a:extLst>
          </p:cNvPr>
          <p:cNvSpPr txBox="1"/>
          <p:nvPr/>
        </p:nvSpPr>
        <p:spPr>
          <a:xfrm>
            <a:off x="2664377" y="4572750"/>
            <a:ext cx="10203180" cy="4568879"/>
          </a:xfrm>
          <a:prstGeom prst="rect">
            <a:avLst/>
          </a:prstGeom>
          <a:noFill/>
        </p:spPr>
        <p:txBody>
          <a:bodyPr wrap="square">
            <a:spAutoFit/>
          </a:bodyPr>
          <a:lstStyle/>
          <a:p>
            <a:pPr marL="0" marR="0" indent="400050">
              <a:lnSpc>
                <a:spcPct val="150000"/>
              </a:lnSpc>
              <a:spcBef>
                <a:spcPts val="400"/>
              </a:spcBef>
              <a:spcAft>
                <a:spcPts val="400"/>
              </a:spcAft>
            </a:pPr>
            <a:r>
              <a:rPr lang="vi-VN" sz="3600" dirty="0">
                <a:solidFill>
                  <a:schemeClr val="accent6"/>
                </a:solidFill>
                <a:effectLst/>
                <a:latin typeface="+mj-lt"/>
                <a:ea typeface="Times New Roman" panose="02020603050405020304" pitchFamily="18" charset="0"/>
              </a:rPr>
              <a:t>Hướng dẫn thiết kế các bảng dữ liệu quan hệ.</a:t>
            </a:r>
            <a:endParaRPr lang="en-US" sz="3600" dirty="0">
              <a:solidFill>
                <a:schemeClr val="accent6"/>
              </a:solidFill>
              <a:effectLst/>
              <a:latin typeface="+mj-lt"/>
              <a:ea typeface="Calibri" panose="020F0502020204030204" pitchFamily="34" charset="0"/>
            </a:endParaRPr>
          </a:p>
          <a:p>
            <a:pPr marL="0" marR="0" indent="400050">
              <a:lnSpc>
                <a:spcPct val="150000"/>
              </a:lnSpc>
              <a:spcBef>
                <a:spcPts val="400"/>
              </a:spcBef>
              <a:spcAft>
                <a:spcPts val="400"/>
              </a:spcAft>
            </a:pPr>
            <a:r>
              <a:rPr lang="vi-VN" sz="3600" dirty="0">
                <a:solidFill>
                  <a:schemeClr val="accent6"/>
                </a:solidFill>
                <a:effectLst/>
                <a:latin typeface="+mj-lt"/>
                <a:ea typeface="Times New Roman" panose="02020603050405020304" pitchFamily="18" charset="0"/>
              </a:rPr>
              <a:t>• Chuẩn hóa CSDL vừa thiết kế. </a:t>
            </a:r>
            <a:endParaRPr lang="en-US" sz="3600" dirty="0">
              <a:solidFill>
                <a:schemeClr val="accent6"/>
              </a:solidFill>
              <a:effectLst/>
              <a:latin typeface="+mj-lt"/>
              <a:ea typeface="Calibri" panose="020F0502020204030204" pitchFamily="34" charset="0"/>
            </a:endParaRPr>
          </a:p>
          <a:p>
            <a:pPr marL="0" marR="0" indent="400050">
              <a:lnSpc>
                <a:spcPct val="150000"/>
              </a:lnSpc>
              <a:spcBef>
                <a:spcPts val="400"/>
              </a:spcBef>
              <a:spcAft>
                <a:spcPts val="400"/>
              </a:spcAft>
            </a:pPr>
            <a:r>
              <a:rPr lang="vi-VN" sz="3600" dirty="0">
                <a:solidFill>
                  <a:schemeClr val="accent6"/>
                </a:solidFill>
                <a:effectLst/>
                <a:latin typeface="+mj-lt"/>
                <a:ea typeface="Times New Roman" panose="02020603050405020304" pitchFamily="18" charset="0"/>
              </a:rPr>
              <a:t>• Lựa chọn công cụ giải quyết bài toán. </a:t>
            </a:r>
            <a:endParaRPr lang="en-US" sz="3600" dirty="0">
              <a:solidFill>
                <a:schemeClr val="accent6"/>
              </a:solidFill>
              <a:effectLst/>
              <a:latin typeface="+mj-lt"/>
              <a:ea typeface="Calibri" panose="020F0502020204030204" pitchFamily="34" charset="0"/>
            </a:endParaRPr>
          </a:p>
          <a:p>
            <a:pPr marL="0" marR="0" indent="400050">
              <a:lnSpc>
                <a:spcPct val="150000"/>
              </a:lnSpc>
              <a:spcBef>
                <a:spcPts val="400"/>
              </a:spcBef>
              <a:spcAft>
                <a:spcPts val="400"/>
              </a:spcAft>
            </a:pPr>
            <a:r>
              <a:rPr lang="vi-VN" sz="3600" dirty="0">
                <a:solidFill>
                  <a:schemeClr val="accent6"/>
                </a:solidFill>
                <a:effectLst/>
                <a:latin typeface="+mj-lt"/>
                <a:ea typeface="Times New Roman" panose="02020603050405020304" pitchFamily="18" charset="0"/>
              </a:rPr>
              <a:t>• Hướng dẫn thiết kế giao diện cho phần mềm.</a:t>
            </a:r>
            <a:endParaRPr lang="en-US" sz="3600" dirty="0">
              <a:solidFill>
                <a:schemeClr val="accent6"/>
              </a:solidFill>
              <a:effectLst/>
              <a:latin typeface="+mj-lt"/>
              <a:ea typeface="Calibri" panose="020F0502020204030204" pitchFamily="34" charset="0"/>
            </a:endParaRPr>
          </a:p>
          <a:p>
            <a:pPr marL="0" marR="0" indent="400050">
              <a:lnSpc>
                <a:spcPct val="150000"/>
              </a:lnSpc>
              <a:spcBef>
                <a:spcPts val="400"/>
              </a:spcBef>
              <a:spcAft>
                <a:spcPts val="400"/>
              </a:spcAft>
            </a:pPr>
            <a:r>
              <a:rPr lang="vi-VN" sz="3600" dirty="0">
                <a:solidFill>
                  <a:schemeClr val="accent6"/>
                </a:solidFill>
                <a:effectLst/>
                <a:latin typeface="+mj-lt"/>
                <a:ea typeface="Times New Roman" panose="02020603050405020304" pitchFamily="18" charset="0"/>
              </a:rPr>
              <a:t>• Hướng dẫn một số thao tác cụ thể với </a:t>
            </a:r>
            <a:r>
              <a:rPr lang="vi-VN" sz="3600" dirty="0" err="1">
                <a:solidFill>
                  <a:schemeClr val="accent6"/>
                </a:solidFill>
                <a:effectLst/>
                <a:latin typeface="+mj-lt"/>
                <a:ea typeface="Times New Roman" panose="02020603050405020304" pitchFamily="18" charset="0"/>
              </a:rPr>
              <a:t>App</a:t>
            </a:r>
            <a:r>
              <a:rPr lang="vi-VN" sz="3600" dirty="0">
                <a:solidFill>
                  <a:schemeClr val="accent6"/>
                </a:solidFill>
                <a:effectLst/>
                <a:latin typeface="+mj-lt"/>
                <a:ea typeface="Times New Roman" panose="02020603050405020304" pitchFamily="18" charset="0"/>
              </a:rPr>
              <a:t>.</a:t>
            </a:r>
            <a:endParaRPr lang="en-US" sz="3600" dirty="0">
              <a:solidFill>
                <a:schemeClr val="accent6"/>
              </a:solidFill>
              <a:effectLst/>
              <a:latin typeface="+mj-lt"/>
              <a:ea typeface="Calibri" panose="020F0502020204030204" pitchFamily="34" charset="0"/>
            </a:endParaRPr>
          </a:p>
        </p:txBody>
      </p:sp>
    </p:spTree>
    <p:extLst>
      <p:ext uri="{BB962C8B-B14F-4D97-AF65-F5344CB8AC3E}">
        <p14:creationId xmlns:p14="http://schemas.microsoft.com/office/powerpoint/2010/main" val="202027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99917-8C11-E852-16A8-20B40EF2D0D3}"/>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2A560B7-D8D3-4FB0-7F4E-CE7494758FE2}"/>
              </a:ext>
            </a:extLst>
          </p:cNvPr>
          <p:cNvSpPr txBox="1"/>
          <p:nvPr/>
        </p:nvSpPr>
        <p:spPr>
          <a:xfrm>
            <a:off x="2971800" y="81461"/>
            <a:ext cx="14097000" cy="2153282"/>
          </a:xfrm>
          <a:prstGeom prst="rect">
            <a:avLst/>
          </a:prstGeom>
        </p:spPr>
        <p:txBody>
          <a:bodyPr wrap="square" lIns="0" tIns="0" rIns="0" bIns="0" rtlCol="0" anchor="t">
            <a:spAutoFit/>
          </a:bodyPr>
          <a:lstStyle/>
          <a:p>
            <a:pPr algn="ctr">
              <a:lnSpc>
                <a:spcPts val="8800"/>
              </a:lnSpc>
            </a:pPr>
            <a:r>
              <a:rPr lang="vi-VN" sz="5400" b="1" dirty="0">
                <a:solidFill>
                  <a:srgbClr val="000000"/>
                </a:solidFill>
                <a:latin typeface="+mj-lt"/>
                <a:ea typeface="Paalalabas Wide"/>
                <a:cs typeface="Paalalabas Wide"/>
                <a:sym typeface="Paalalabas Wide"/>
              </a:rPr>
              <a:t>CHƯƠNG 2: XÂY DỰNG PHẦN MỀM CHO APP ĐỌC SÁCH</a:t>
            </a:r>
            <a:endParaRPr lang="en-US" sz="5400" b="1" dirty="0">
              <a:solidFill>
                <a:srgbClr val="000000"/>
              </a:solidFill>
              <a:latin typeface="+mj-lt"/>
              <a:ea typeface="Paalalabas Wide"/>
              <a:cs typeface="Paalalabas Wide"/>
              <a:sym typeface="Paalalabas Wide"/>
            </a:endParaRPr>
          </a:p>
        </p:txBody>
      </p:sp>
      <p:grpSp>
        <p:nvGrpSpPr>
          <p:cNvPr id="6" name="Group 6">
            <a:extLst>
              <a:ext uri="{FF2B5EF4-FFF2-40B4-BE49-F238E27FC236}">
                <a16:creationId xmlns:a16="http://schemas.microsoft.com/office/drawing/2014/main" id="{03EFF038-FF77-5871-87CF-2877A2C15BAC}"/>
              </a:ext>
            </a:extLst>
          </p:cNvPr>
          <p:cNvGrpSpPr/>
          <p:nvPr/>
        </p:nvGrpSpPr>
        <p:grpSpPr>
          <a:xfrm>
            <a:off x="2971800" y="2417768"/>
            <a:ext cx="8305800" cy="928352"/>
            <a:chOff x="-43371" y="-66675"/>
            <a:chExt cx="1806719" cy="299947"/>
          </a:xfrm>
        </p:grpSpPr>
        <p:sp>
          <p:nvSpPr>
            <p:cNvPr id="7" name="Freeform 7">
              <a:extLst>
                <a:ext uri="{FF2B5EF4-FFF2-40B4-BE49-F238E27FC236}">
                  <a16:creationId xmlns:a16="http://schemas.microsoft.com/office/drawing/2014/main" id="{F3A4D359-BBCC-B65B-F5E7-0F59CFEBEEBC}"/>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8" name="TextBox 8">
              <a:extLst>
                <a:ext uri="{FF2B5EF4-FFF2-40B4-BE49-F238E27FC236}">
                  <a16:creationId xmlns:a16="http://schemas.microsoft.com/office/drawing/2014/main" id="{D2182607-EC22-90D8-06A0-CEB0E2E648A7}"/>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4000" dirty="0">
                  <a:solidFill>
                    <a:srgbClr val="FFFFFF"/>
                  </a:solidFill>
                  <a:latin typeface="+mj-lt"/>
                  <a:ea typeface="Hero"/>
                  <a:cs typeface="Hero"/>
                  <a:sym typeface="Hero"/>
                </a:rPr>
                <a:t>Thiết kế cơ sở dữ liệu cho phần mềm</a:t>
              </a:r>
              <a:endParaRPr lang="en-US" sz="4000" dirty="0">
                <a:solidFill>
                  <a:srgbClr val="FFFFFF"/>
                </a:solidFill>
                <a:latin typeface="+mj-lt"/>
                <a:ea typeface="Hero"/>
                <a:cs typeface="Hero"/>
                <a:sym typeface="Hero"/>
              </a:endParaRPr>
            </a:p>
          </p:txBody>
        </p:sp>
      </p:grpSp>
      <p:grpSp>
        <p:nvGrpSpPr>
          <p:cNvPr id="9" name="Group 9">
            <a:extLst>
              <a:ext uri="{FF2B5EF4-FFF2-40B4-BE49-F238E27FC236}">
                <a16:creationId xmlns:a16="http://schemas.microsoft.com/office/drawing/2014/main" id="{BFD45DE1-B1CC-6077-CBB5-95BF4B2782AB}"/>
              </a:ext>
            </a:extLst>
          </p:cNvPr>
          <p:cNvGrpSpPr/>
          <p:nvPr/>
        </p:nvGrpSpPr>
        <p:grpSpPr>
          <a:xfrm>
            <a:off x="1733896" y="2351182"/>
            <a:ext cx="744020" cy="891757"/>
            <a:chOff x="0" y="-66675"/>
            <a:chExt cx="292207" cy="350230"/>
          </a:xfrm>
        </p:grpSpPr>
        <p:sp>
          <p:nvSpPr>
            <p:cNvPr id="10" name="Freeform 10">
              <a:extLst>
                <a:ext uri="{FF2B5EF4-FFF2-40B4-BE49-F238E27FC236}">
                  <a16:creationId xmlns:a16="http://schemas.microsoft.com/office/drawing/2014/main" id="{15E3F68C-85CA-C0E9-7E94-EBAF3B13BECC}"/>
                </a:ext>
              </a:extLst>
            </p:cNvPr>
            <p:cNvSpPr/>
            <p:nvPr/>
          </p:nvSpPr>
          <p:spPr>
            <a:xfrm>
              <a:off x="0" y="0"/>
              <a:ext cx="292207" cy="283555"/>
            </a:xfrm>
            <a:custGeom>
              <a:avLst/>
              <a:gdLst/>
              <a:ahLst/>
              <a:cxnLst/>
              <a:rect l="l" t="t" r="r" b="b"/>
              <a:pathLst>
                <a:path w="292207" h="283555">
                  <a:moveTo>
                    <a:pt x="141777" y="0"/>
                  </a:moveTo>
                  <a:lnTo>
                    <a:pt x="150430" y="0"/>
                  </a:lnTo>
                  <a:cubicBezTo>
                    <a:pt x="188032" y="0"/>
                    <a:pt x="224093" y="14937"/>
                    <a:pt x="250682" y="41526"/>
                  </a:cubicBezTo>
                  <a:cubicBezTo>
                    <a:pt x="277270" y="68114"/>
                    <a:pt x="292207" y="104176"/>
                    <a:pt x="292207" y="141777"/>
                  </a:cubicBezTo>
                  <a:lnTo>
                    <a:pt x="292207" y="141777"/>
                  </a:lnTo>
                  <a:cubicBezTo>
                    <a:pt x="292207" y="220079"/>
                    <a:pt x="228731" y="283555"/>
                    <a:pt x="150430" y="283555"/>
                  </a:cubicBezTo>
                  <a:lnTo>
                    <a:pt x="141777" y="283555"/>
                  </a:lnTo>
                  <a:cubicBezTo>
                    <a:pt x="104176" y="283555"/>
                    <a:pt x="68114" y="268617"/>
                    <a:pt x="41526" y="242029"/>
                  </a:cubicBezTo>
                  <a:cubicBezTo>
                    <a:pt x="14937" y="215441"/>
                    <a:pt x="0" y="179379"/>
                    <a:pt x="0" y="141777"/>
                  </a:cubicBezTo>
                  <a:lnTo>
                    <a:pt x="0" y="141777"/>
                  </a:lnTo>
                  <a:cubicBezTo>
                    <a:pt x="0" y="104176"/>
                    <a:pt x="14937" y="68114"/>
                    <a:pt x="41526" y="41526"/>
                  </a:cubicBezTo>
                  <a:cubicBezTo>
                    <a:pt x="68114" y="14937"/>
                    <a:pt x="104176" y="0"/>
                    <a:pt x="141777" y="0"/>
                  </a:cubicBezTo>
                  <a:close/>
                </a:path>
              </a:pathLst>
            </a:custGeom>
            <a:solidFill>
              <a:srgbClr val="E5DFD3"/>
            </a:solidFill>
          </p:spPr>
          <p:txBody>
            <a:bodyPr/>
            <a:lstStyle/>
            <a:p>
              <a:pPr algn="ctr"/>
              <a:r>
                <a:rPr lang="vi-VN" sz="3600" b="1" dirty="0">
                  <a:latin typeface="+mj-lt"/>
                </a:rPr>
                <a:t>2</a:t>
              </a:r>
              <a:endParaRPr lang="en-US" sz="3600" b="1" dirty="0">
                <a:latin typeface="+mj-lt"/>
              </a:endParaRPr>
            </a:p>
          </p:txBody>
        </p:sp>
        <p:sp>
          <p:nvSpPr>
            <p:cNvPr id="11" name="TextBox 11">
              <a:extLst>
                <a:ext uri="{FF2B5EF4-FFF2-40B4-BE49-F238E27FC236}">
                  <a16:creationId xmlns:a16="http://schemas.microsoft.com/office/drawing/2014/main" id="{14CECDD1-540A-B5B4-0F28-FC71D66C413A}"/>
                </a:ext>
              </a:extLst>
            </p:cNvPr>
            <p:cNvSpPr txBox="1"/>
            <p:nvPr/>
          </p:nvSpPr>
          <p:spPr>
            <a:xfrm>
              <a:off x="0" y="-66675"/>
              <a:ext cx="292207" cy="350230"/>
            </a:xfrm>
            <a:prstGeom prst="rect">
              <a:avLst/>
            </a:prstGeom>
          </p:spPr>
          <p:txBody>
            <a:bodyPr lIns="50800" tIns="50800" rIns="50800" bIns="50800" rtlCol="0" anchor="ctr"/>
            <a:lstStyle/>
            <a:p>
              <a:pPr algn="ctr">
                <a:lnSpc>
                  <a:spcPts val="4200"/>
                </a:lnSpc>
              </a:pPr>
              <a:endParaRPr/>
            </a:p>
          </p:txBody>
        </p:sp>
      </p:grpSp>
      <p:grpSp>
        <p:nvGrpSpPr>
          <p:cNvPr id="23" name="Group 23">
            <a:extLst>
              <a:ext uri="{FF2B5EF4-FFF2-40B4-BE49-F238E27FC236}">
                <a16:creationId xmlns:a16="http://schemas.microsoft.com/office/drawing/2014/main" id="{16785327-8C12-E61E-DCF1-AB4396FCBFA4}"/>
              </a:ext>
            </a:extLst>
          </p:cNvPr>
          <p:cNvGrpSpPr/>
          <p:nvPr/>
        </p:nvGrpSpPr>
        <p:grpSpPr>
          <a:xfrm rot="-2700000">
            <a:off x="2278406" y="354381"/>
            <a:ext cx="832903" cy="832903"/>
            <a:chOff x="0" y="0"/>
            <a:chExt cx="153659" cy="153659"/>
          </a:xfrm>
        </p:grpSpPr>
        <p:sp>
          <p:nvSpPr>
            <p:cNvPr id="24" name="Freeform 24">
              <a:extLst>
                <a:ext uri="{FF2B5EF4-FFF2-40B4-BE49-F238E27FC236}">
                  <a16:creationId xmlns:a16="http://schemas.microsoft.com/office/drawing/2014/main" id="{BDF1D503-1029-D2A5-E213-F3C2B12BE8CF}"/>
                </a:ext>
              </a:extLst>
            </p:cNvPr>
            <p:cNvSpPr/>
            <p:nvPr/>
          </p:nvSpPr>
          <p:spPr>
            <a:xfrm>
              <a:off x="0" y="0"/>
              <a:ext cx="153659" cy="153659"/>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25" name="TextBox 25">
              <a:extLst>
                <a:ext uri="{FF2B5EF4-FFF2-40B4-BE49-F238E27FC236}">
                  <a16:creationId xmlns:a16="http://schemas.microsoft.com/office/drawing/2014/main" id="{B251215B-E075-0DF8-CAFE-ED2FE9C66D81}"/>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8">
            <a:extLst>
              <a:ext uri="{FF2B5EF4-FFF2-40B4-BE49-F238E27FC236}">
                <a16:creationId xmlns:a16="http://schemas.microsoft.com/office/drawing/2014/main" id="{545C2742-5EDE-2614-1BE8-99F06811E9A9}"/>
              </a:ext>
            </a:extLst>
          </p:cNvPr>
          <p:cNvSpPr txBox="1"/>
          <p:nvPr/>
        </p:nvSpPr>
        <p:spPr>
          <a:xfrm>
            <a:off x="6705600" y="3404314"/>
            <a:ext cx="5334000" cy="928352"/>
          </a:xfrm>
          <a:prstGeom prst="rect">
            <a:avLst/>
          </a:prstGeom>
        </p:spPr>
        <p:txBody>
          <a:bodyPr lIns="50800" tIns="50800" rIns="50800" bIns="50800" rtlCol="0" anchor="ctr"/>
          <a:lstStyle/>
          <a:p>
            <a:pPr>
              <a:lnSpc>
                <a:spcPts val="4200"/>
              </a:lnSpc>
            </a:pPr>
            <a:r>
              <a:rPr lang="vi-VN" sz="4000" dirty="0">
                <a:latin typeface="+mj-lt"/>
                <a:ea typeface="Hero"/>
                <a:cs typeface="Hero"/>
                <a:sym typeface="Hero"/>
              </a:rPr>
              <a:t>Bao gồm các thực thể</a:t>
            </a:r>
            <a:endParaRPr lang="en-US" sz="4000" dirty="0">
              <a:latin typeface="+mj-lt"/>
              <a:ea typeface="Hero"/>
              <a:cs typeface="Hero"/>
              <a:sym typeface="Hero"/>
            </a:endParaRPr>
          </a:p>
        </p:txBody>
      </p:sp>
      <p:sp>
        <p:nvSpPr>
          <p:cNvPr id="18" name="TextBox 17">
            <a:extLst>
              <a:ext uri="{FF2B5EF4-FFF2-40B4-BE49-F238E27FC236}">
                <a16:creationId xmlns:a16="http://schemas.microsoft.com/office/drawing/2014/main" id="{DCF797A5-2267-07A0-CBA6-829C7644FE2A}"/>
              </a:ext>
            </a:extLst>
          </p:cNvPr>
          <p:cNvSpPr txBox="1"/>
          <p:nvPr/>
        </p:nvSpPr>
        <p:spPr>
          <a:xfrm>
            <a:off x="523157" y="4287677"/>
            <a:ext cx="4343400" cy="5822300"/>
          </a:xfrm>
          <a:prstGeom prst="rect">
            <a:avLst/>
          </a:prstGeom>
          <a:noFill/>
        </p:spPr>
        <p:txBody>
          <a:bodyPr wrap="square">
            <a:spAutoFit/>
          </a:bodyPr>
          <a:lstStyle/>
          <a:p>
            <a:pPr marR="0" lvl="0">
              <a:lnSpc>
                <a:spcPct val="107000"/>
              </a:lnSpc>
              <a:spcAft>
                <a:spcPts val="800"/>
              </a:spcAft>
              <a:tabLst>
                <a:tab pos="2065020" algn="l"/>
              </a:tabLst>
            </a:pPr>
            <a:r>
              <a:rPr lang="vi-VN" sz="3200" b="1" u="none" strike="noStrike" dirty="0">
                <a:solidFill>
                  <a:schemeClr val="accent6"/>
                </a:solidFill>
                <a:effectLst/>
                <a:latin typeface="+mj-lt"/>
                <a:ea typeface="Times New Roman" panose="02020603050405020304" pitchFamily="18" charset="0"/>
              </a:rPr>
              <a:t>1. </a:t>
            </a:r>
            <a:r>
              <a:rPr lang="vi-VN" sz="2800" u="none" strike="noStrike" dirty="0" err="1">
                <a:solidFill>
                  <a:schemeClr val="accent6"/>
                </a:solidFill>
                <a:effectLst/>
                <a:latin typeface="+mj-lt"/>
                <a:ea typeface="Times New Roman" panose="02020603050405020304" pitchFamily="18" charset="0"/>
              </a:rPr>
              <a:t>User</a:t>
            </a:r>
            <a:r>
              <a:rPr lang="vi-VN" sz="2800" u="none" strike="noStrike" dirty="0">
                <a:solidFill>
                  <a:schemeClr val="accent6"/>
                </a:solidFill>
                <a:effectLst/>
                <a:latin typeface="+mj-lt"/>
                <a:ea typeface="Times New Roman" panose="02020603050405020304" pitchFamily="18" charset="0"/>
              </a:rPr>
              <a:t>:</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uid</a:t>
            </a:r>
            <a:r>
              <a:rPr lang="vi-VN" sz="2800" u="none" strike="noStrike" dirty="0">
                <a:solidFill>
                  <a:schemeClr val="accent6"/>
                </a:solidFill>
                <a:effectLst/>
                <a:latin typeface="+mj-lt"/>
                <a:ea typeface="Times New Roman" panose="02020603050405020304" pitchFamily="18" charset="0"/>
              </a:rPr>
              <a:t>: mã người dùng</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email</a:t>
            </a: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email</a:t>
            </a:r>
            <a:r>
              <a:rPr lang="vi-VN" sz="2800" u="none" strike="noStrike" dirty="0">
                <a:solidFill>
                  <a:schemeClr val="accent6"/>
                </a:solidFill>
                <a:effectLst/>
                <a:latin typeface="+mj-lt"/>
                <a:ea typeface="Times New Roman" panose="02020603050405020304" pitchFamily="18" charset="0"/>
              </a:rPr>
              <a:t> người dùng để đăng ký tài khoản</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name</a:t>
            </a:r>
            <a:r>
              <a:rPr lang="vi-VN" sz="2800" u="none" strike="noStrike" dirty="0">
                <a:solidFill>
                  <a:schemeClr val="accent6"/>
                </a:solidFill>
                <a:effectLst/>
                <a:latin typeface="+mj-lt"/>
                <a:ea typeface="Times New Roman" panose="02020603050405020304" pitchFamily="18" charset="0"/>
              </a:rPr>
              <a:t>: tên người dùng đặt</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profile</a:t>
            </a: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image</a:t>
            </a:r>
            <a:r>
              <a:rPr lang="vi-VN" sz="2800" u="none" strike="noStrike" dirty="0">
                <a:solidFill>
                  <a:schemeClr val="accent6"/>
                </a:solidFill>
                <a:effectLst/>
                <a:latin typeface="+mj-lt"/>
                <a:ea typeface="Times New Roman" panose="02020603050405020304" pitchFamily="18" charset="0"/>
              </a:rPr>
              <a:t>: ảnh giao diện</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timestamp</a:t>
            </a:r>
            <a:r>
              <a:rPr lang="vi-VN" sz="2800" u="none" strike="noStrike" dirty="0">
                <a:solidFill>
                  <a:schemeClr val="accent6"/>
                </a:solidFill>
                <a:effectLst/>
                <a:latin typeface="+mj-lt"/>
                <a:ea typeface="Times New Roman" panose="02020603050405020304" pitchFamily="18" charset="0"/>
              </a:rPr>
              <a:t>: thời gian tạo tài khoản</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usertype</a:t>
            </a:r>
            <a:r>
              <a:rPr lang="vi-VN" sz="2800" u="none" strike="noStrike" dirty="0">
                <a:solidFill>
                  <a:schemeClr val="accent6"/>
                </a:solidFill>
                <a:effectLst/>
                <a:latin typeface="+mj-lt"/>
                <a:ea typeface="Times New Roman" panose="02020603050405020304" pitchFamily="18" charset="0"/>
              </a:rPr>
              <a:t>: kiểu người dùng </a:t>
            </a:r>
            <a:r>
              <a:rPr lang="vi-VN" sz="2800" u="none" strike="noStrike" dirty="0" err="1">
                <a:solidFill>
                  <a:schemeClr val="accent6"/>
                </a:solidFill>
                <a:effectLst/>
                <a:latin typeface="+mj-lt"/>
                <a:ea typeface="Times New Roman" panose="02020603050405020304" pitchFamily="18" charset="0"/>
              </a:rPr>
              <a:t>vd:user</a:t>
            </a:r>
            <a:r>
              <a:rPr lang="vi-VN" sz="2800" u="none" strike="noStrike" dirty="0">
                <a:solidFill>
                  <a:schemeClr val="accent6"/>
                </a:solidFill>
                <a:effectLst/>
                <a:latin typeface="+mj-lt"/>
                <a:ea typeface="Times New Roman" panose="02020603050405020304" pitchFamily="18" charset="0"/>
              </a:rPr>
              <a:t>/</a:t>
            </a:r>
            <a:r>
              <a:rPr lang="vi-VN" sz="2800" u="none" strike="noStrike" dirty="0" err="1">
                <a:solidFill>
                  <a:schemeClr val="accent6"/>
                </a:solidFill>
                <a:effectLst/>
                <a:latin typeface="+mj-lt"/>
                <a:ea typeface="Times New Roman" panose="02020603050405020304" pitchFamily="18" charset="0"/>
              </a:rPr>
              <a:t>admin</a:t>
            </a:r>
            <a:endParaRPr lang="en-US" sz="2800" u="none" strike="noStrike" dirty="0">
              <a:solidFill>
                <a:schemeClr val="accent6"/>
              </a:solidFill>
              <a:effectLst/>
              <a:latin typeface="+mj-lt"/>
              <a:ea typeface="Calibri" panose="020F0502020204030204" pitchFamily="34" charset="0"/>
            </a:endParaRPr>
          </a:p>
        </p:txBody>
      </p:sp>
      <p:sp>
        <p:nvSpPr>
          <p:cNvPr id="20" name="TextBox 19">
            <a:extLst>
              <a:ext uri="{FF2B5EF4-FFF2-40B4-BE49-F238E27FC236}">
                <a16:creationId xmlns:a16="http://schemas.microsoft.com/office/drawing/2014/main" id="{71878856-2851-1C91-3891-994ECED097A9}"/>
              </a:ext>
            </a:extLst>
          </p:cNvPr>
          <p:cNvSpPr txBox="1"/>
          <p:nvPr/>
        </p:nvSpPr>
        <p:spPr>
          <a:xfrm>
            <a:off x="6096000" y="4292328"/>
            <a:ext cx="4876800" cy="5463868"/>
          </a:xfrm>
          <a:prstGeom prst="rect">
            <a:avLst/>
          </a:prstGeom>
          <a:noFill/>
        </p:spPr>
        <p:txBody>
          <a:bodyPr wrap="square">
            <a:spAutoFit/>
          </a:bodyPr>
          <a:lstStyle/>
          <a:p>
            <a:pPr marR="0" lvl="0">
              <a:lnSpc>
                <a:spcPct val="107000"/>
              </a:lnSpc>
              <a:spcAft>
                <a:spcPts val="800"/>
              </a:spcAft>
              <a:tabLst>
                <a:tab pos="2065020" algn="l"/>
              </a:tabLst>
            </a:pPr>
            <a:r>
              <a:rPr lang="vi-VN" sz="3200" b="1" u="none" strike="noStrike" dirty="0">
                <a:solidFill>
                  <a:schemeClr val="accent6"/>
                </a:solidFill>
                <a:effectLst/>
                <a:latin typeface="+mj-lt"/>
                <a:ea typeface="Times New Roman" panose="02020603050405020304" pitchFamily="18" charset="0"/>
              </a:rPr>
              <a:t>2</a:t>
            </a: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Books</a:t>
            </a:r>
            <a:r>
              <a:rPr lang="vi-VN" sz="2800" u="none" strike="noStrike" dirty="0">
                <a:solidFill>
                  <a:schemeClr val="accent6"/>
                </a:solidFill>
                <a:effectLst/>
                <a:latin typeface="+mj-lt"/>
                <a:ea typeface="Times New Roman" panose="02020603050405020304" pitchFamily="18" charset="0"/>
              </a:rPr>
              <a:t> (mỗi sách sẽ có 1 danh mục)</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id</a:t>
            </a:r>
            <a:r>
              <a:rPr lang="vi-VN" sz="2800" u="none" strike="noStrike" dirty="0">
                <a:solidFill>
                  <a:schemeClr val="accent6"/>
                </a:solidFill>
                <a:effectLst/>
                <a:latin typeface="+mj-lt"/>
                <a:ea typeface="Times New Roman" panose="02020603050405020304" pitchFamily="18" charset="0"/>
              </a:rPr>
              <a:t>: mã sách</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description</a:t>
            </a:r>
            <a:r>
              <a:rPr lang="vi-VN" sz="2800" u="none" strike="noStrike" dirty="0">
                <a:solidFill>
                  <a:schemeClr val="accent6"/>
                </a:solidFill>
                <a:effectLst/>
                <a:latin typeface="+mj-lt"/>
                <a:ea typeface="Times New Roman" panose="02020603050405020304" pitchFamily="18" charset="0"/>
              </a:rPr>
              <a:t>: mô tả sách</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title</a:t>
            </a:r>
            <a:r>
              <a:rPr lang="vi-VN" sz="2800" u="none" strike="noStrike" dirty="0">
                <a:solidFill>
                  <a:schemeClr val="accent6"/>
                </a:solidFill>
                <a:effectLst/>
                <a:latin typeface="+mj-lt"/>
                <a:ea typeface="Times New Roman" panose="02020603050405020304" pitchFamily="18" charset="0"/>
              </a:rPr>
              <a:t>: Tên sách</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a:solidFill>
                  <a:schemeClr val="accent6"/>
                </a:solidFill>
                <a:effectLst/>
                <a:latin typeface="+mj-lt"/>
                <a:ea typeface="Times New Roman" panose="02020603050405020304" pitchFamily="18" charset="0"/>
              </a:rPr>
              <a:t>URL: đường dẫn đến sách</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LastReadPage</a:t>
            </a:r>
            <a:r>
              <a:rPr lang="vi-VN" sz="2800" u="none" strike="noStrike" dirty="0">
                <a:solidFill>
                  <a:schemeClr val="accent6"/>
                </a:solidFill>
                <a:effectLst/>
                <a:latin typeface="+mj-lt"/>
                <a:ea typeface="Times New Roman" panose="02020603050405020304" pitchFamily="18" charset="0"/>
              </a:rPr>
              <a:t>: đánh dấu trang sách đang đọc</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dowloadCount</a:t>
            </a:r>
            <a:r>
              <a:rPr lang="vi-VN" sz="2800" u="none" strike="noStrike" dirty="0">
                <a:solidFill>
                  <a:schemeClr val="accent6"/>
                </a:solidFill>
                <a:effectLst/>
                <a:latin typeface="+mj-lt"/>
                <a:ea typeface="Times New Roman" panose="02020603050405020304" pitchFamily="18" charset="0"/>
              </a:rPr>
              <a:t>: lượt tải về</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imageThump</a:t>
            </a:r>
            <a:r>
              <a:rPr lang="vi-VN" sz="2800" u="none" strike="noStrike" dirty="0">
                <a:solidFill>
                  <a:schemeClr val="accent6"/>
                </a:solidFill>
                <a:effectLst/>
                <a:latin typeface="+mj-lt"/>
                <a:ea typeface="Times New Roman" panose="02020603050405020304" pitchFamily="18" charset="0"/>
              </a:rPr>
              <a:t>: ảnh bìa sách</a:t>
            </a:r>
            <a:endParaRPr lang="en-US" sz="2800" u="none" strike="noStrike" dirty="0">
              <a:solidFill>
                <a:schemeClr val="accent6"/>
              </a:solidFill>
              <a:effectLst/>
              <a:latin typeface="+mj-lt"/>
              <a:ea typeface="Calibri" panose="020F0502020204030204" pitchFamily="34" charset="0"/>
            </a:endParaRPr>
          </a:p>
        </p:txBody>
      </p:sp>
      <p:sp>
        <p:nvSpPr>
          <p:cNvPr id="22" name="TextBox 21">
            <a:extLst>
              <a:ext uri="{FF2B5EF4-FFF2-40B4-BE49-F238E27FC236}">
                <a16:creationId xmlns:a16="http://schemas.microsoft.com/office/drawing/2014/main" id="{B1982A88-C49C-3D20-D609-34623A9908AA}"/>
              </a:ext>
            </a:extLst>
          </p:cNvPr>
          <p:cNvSpPr txBox="1"/>
          <p:nvPr/>
        </p:nvSpPr>
        <p:spPr>
          <a:xfrm>
            <a:off x="12202243" y="4287677"/>
            <a:ext cx="4602480" cy="3209405"/>
          </a:xfrm>
          <a:prstGeom prst="rect">
            <a:avLst/>
          </a:prstGeom>
          <a:noFill/>
        </p:spPr>
        <p:txBody>
          <a:bodyPr wrap="square">
            <a:spAutoFit/>
          </a:bodyPr>
          <a:lstStyle/>
          <a:p>
            <a:pPr marR="0" lvl="0">
              <a:lnSpc>
                <a:spcPct val="107000"/>
              </a:lnSpc>
              <a:spcAft>
                <a:spcPts val="800"/>
              </a:spcAft>
              <a:tabLst>
                <a:tab pos="2065020" algn="l"/>
              </a:tabLst>
            </a:pPr>
            <a:r>
              <a:rPr lang="vi-VN" sz="3200" b="1" u="none" strike="noStrike" dirty="0">
                <a:solidFill>
                  <a:schemeClr val="accent6"/>
                </a:solidFill>
                <a:effectLst/>
                <a:latin typeface="+mj-lt"/>
                <a:ea typeface="Times New Roman" panose="02020603050405020304" pitchFamily="18" charset="0"/>
              </a:rPr>
              <a:t>3</a:t>
            </a: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Categories</a:t>
            </a:r>
            <a:r>
              <a:rPr lang="vi-VN" sz="2800" u="none" strike="noStrike" dirty="0">
                <a:solidFill>
                  <a:schemeClr val="accent6"/>
                </a:solidFill>
                <a:effectLst/>
                <a:latin typeface="+mj-lt"/>
                <a:ea typeface="Times New Roman" panose="02020603050405020304" pitchFamily="18" charset="0"/>
              </a:rPr>
              <a:t> ( 1 danh mục sẽ có nhiều sách)</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id</a:t>
            </a:r>
            <a:r>
              <a:rPr lang="vi-VN" sz="2800" u="none" strike="noStrike" dirty="0">
                <a:solidFill>
                  <a:schemeClr val="accent6"/>
                </a:solidFill>
                <a:effectLst/>
                <a:latin typeface="+mj-lt"/>
                <a:ea typeface="Times New Roman" panose="02020603050405020304" pitchFamily="18" charset="0"/>
              </a:rPr>
              <a:t>: mã danh mục</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category</a:t>
            </a:r>
            <a:r>
              <a:rPr lang="vi-VN" sz="2800" u="none" strike="noStrike" dirty="0">
                <a:solidFill>
                  <a:schemeClr val="accent6"/>
                </a:solidFill>
                <a:effectLst/>
                <a:latin typeface="+mj-lt"/>
                <a:ea typeface="Times New Roman" panose="02020603050405020304" pitchFamily="18" charset="0"/>
              </a:rPr>
              <a:t>: tên danh mục</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timestamp:thời</a:t>
            </a:r>
            <a:r>
              <a:rPr lang="vi-VN" sz="2800" u="none" strike="noStrike" dirty="0">
                <a:solidFill>
                  <a:schemeClr val="accent6"/>
                </a:solidFill>
                <a:effectLst/>
                <a:latin typeface="+mj-lt"/>
                <a:ea typeface="Times New Roman" panose="02020603050405020304" pitchFamily="18" charset="0"/>
              </a:rPr>
              <a:t> gian tạo danh mục</a:t>
            </a:r>
            <a:endParaRPr lang="en-US" sz="2800" u="none" strike="noStrike" dirty="0">
              <a:solidFill>
                <a:schemeClr val="accent6"/>
              </a:solidFill>
              <a:effectLst/>
              <a:latin typeface="+mj-lt"/>
              <a:ea typeface="Calibri" panose="020F0502020204030204" pitchFamily="34" charset="0"/>
            </a:endParaRPr>
          </a:p>
        </p:txBody>
      </p:sp>
    </p:spTree>
    <p:extLst>
      <p:ext uri="{BB962C8B-B14F-4D97-AF65-F5344CB8AC3E}">
        <p14:creationId xmlns:p14="http://schemas.microsoft.com/office/powerpoint/2010/main" val="3331999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TextBox 10">
            <a:extLst>
              <a:ext uri="{FF2B5EF4-FFF2-40B4-BE49-F238E27FC236}">
                <a16:creationId xmlns:a16="http://schemas.microsoft.com/office/drawing/2014/main" id="{8CAAA534-4CC5-9868-775C-0BFA5891E3B8}"/>
              </a:ext>
            </a:extLst>
          </p:cNvPr>
          <p:cNvSpPr txBox="1"/>
          <p:nvPr/>
        </p:nvSpPr>
        <p:spPr>
          <a:xfrm>
            <a:off x="4038600" y="345281"/>
            <a:ext cx="3259836" cy="99536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6600" b="1" dirty="0">
                <a:latin typeface="+mj-lt"/>
                <a:ea typeface="+mj-ea"/>
                <a:cs typeface="+mj-cs"/>
                <a:sym typeface="Paalalabas Wide"/>
              </a:rPr>
              <a:t>MỞ ĐẦU</a:t>
            </a:r>
          </a:p>
        </p:txBody>
      </p:sp>
      <p:sp>
        <p:nvSpPr>
          <p:cNvPr id="33" name="TextBox 32">
            <a:extLst>
              <a:ext uri="{FF2B5EF4-FFF2-40B4-BE49-F238E27FC236}">
                <a16:creationId xmlns:a16="http://schemas.microsoft.com/office/drawing/2014/main" id="{BFA917FD-9F7C-1CB1-105D-5F40DFC607AA}"/>
              </a:ext>
            </a:extLst>
          </p:cNvPr>
          <p:cNvSpPr txBox="1"/>
          <p:nvPr/>
        </p:nvSpPr>
        <p:spPr>
          <a:xfrm>
            <a:off x="99682" y="1734742"/>
            <a:ext cx="10379391" cy="7752158"/>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Việc xây dựng ứng dụng đọc sách ngày càng trở nên phổ biến và cần thiết trong thời đại số. Ứng dụng đọc sách không chỉ đơn thuần là một công cụ để đọc sách mà còn mang đến nhiều lợi ích vượt trội.</a:t>
            </a:r>
          </a:p>
          <a:p>
            <a:pPr indent="-228600">
              <a:lnSpc>
                <a:spcPct val="90000"/>
              </a:lnSpc>
              <a:spcAft>
                <a:spcPts val="600"/>
              </a:spcAft>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 </a:t>
            </a:r>
            <a:r>
              <a:rPr lang="en-US" sz="2800" b="1">
                <a:latin typeface="Times New Roman" panose="02020603050405020304" pitchFamily="18" charset="0"/>
                <a:cs typeface="Times New Roman" panose="02020603050405020304" pitchFamily="18" charset="0"/>
              </a:rPr>
              <a:t>Thứ nhất</a:t>
            </a:r>
            <a:r>
              <a:rPr lang="en-US" sz="2800">
                <a:latin typeface="Times New Roman" panose="02020603050405020304" pitchFamily="18" charset="0"/>
                <a:cs typeface="Times New Roman" panose="02020603050405020304" pitchFamily="18" charset="0"/>
              </a:rPr>
              <a:t>, ứng dụng đọc sách giúp người dùng tiếp cận sách một cách dễ dàng và tiện lợi hơn bao giờ hết. Chỉ với một chiếc điện thoại thông minh, người dùng có thể mang cả một thư viện sách bên mình, đọc sách mọi lúc, mọi nơi. </a:t>
            </a:r>
          </a:p>
          <a:p>
            <a:pPr indent="-228600">
              <a:lnSpc>
                <a:spcPct val="90000"/>
              </a:lnSpc>
              <a:spcAft>
                <a:spcPts val="600"/>
              </a:spcAft>
              <a:buFont typeface="Arial" panose="020B0604020202020204" pitchFamily="34" charset="0"/>
              <a:buChar char="•"/>
            </a:pPr>
            <a:r>
              <a:rPr lang="en-US" sz="2800" b="1">
                <a:latin typeface="Times New Roman" panose="02020603050405020304" pitchFamily="18" charset="0"/>
                <a:cs typeface="Times New Roman" panose="02020603050405020304" pitchFamily="18" charset="0"/>
              </a:rPr>
              <a:t>Thứ hai</a:t>
            </a:r>
            <a:r>
              <a:rPr lang="en-US" sz="2800">
                <a:latin typeface="Times New Roman" panose="02020603050405020304" pitchFamily="18" charset="0"/>
                <a:cs typeface="Times New Roman" panose="02020603050405020304" pitchFamily="18" charset="0"/>
              </a:rPr>
              <a:t>, ứng dụng đọc sách đa dạng hóa trải nghiệm đọc với nhiều tính năng hấp dẫn như tùy chỉnh giao diện, đánh dấu, ghi chú, tìm kiếm từ khóa, nghe sách nói, và tham gia vào cộng đồng người đọc. </a:t>
            </a:r>
          </a:p>
          <a:p>
            <a:pPr indent="-228600">
              <a:lnSpc>
                <a:spcPct val="90000"/>
              </a:lnSpc>
              <a:spcAft>
                <a:spcPts val="600"/>
              </a:spcAft>
              <a:buFont typeface="Arial" panose="020B0604020202020204" pitchFamily="34" charset="0"/>
              <a:buChar char="•"/>
            </a:pPr>
            <a:r>
              <a:rPr lang="en-US" sz="2800" b="1">
                <a:latin typeface="Times New Roman" panose="02020603050405020304" pitchFamily="18" charset="0"/>
                <a:cs typeface="Times New Roman" panose="02020603050405020304" pitchFamily="18" charset="0"/>
              </a:rPr>
              <a:t>Thứ ba</a:t>
            </a:r>
            <a:r>
              <a:rPr lang="en-US" sz="2800">
                <a:latin typeface="Times New Roman" panose="02020603050405020304" pitchFamily="18" charset="0"/>
                <a:cs typeface="Times New Roman" panose="02020603050405020304" pitchFamily="18" charset="0"/>
              </a:rPr>
              <a:t>, ứng dụng đọc sách góp phần thúc đẩy văn hóa đọc, đặc biệt là đối với giới trẻ, bằng cách tạo ra một môi trường đọc sách thân thiện và hấp dẫn. </a:t>
            </a:r>
          </a:p>
          <a:p>
            <a:pPr indent="-228600">
              <a:lnSpc>
                <a:spcPct val="90000"/>
              </a:lnSpc>
              <a:spcAft>
                <a:spcPts val="600"/>
              </a:spcAft>
              <a:buFont typeface="Arial" panose="020B0604020202020204" pitchFamily="34" charset="0"/>
              <a:buChar char="•"/>
            </a:pPr>
            <a:r>
              <a:rPr lang="en-US" sz="2800" b="1">
                <a:latin typeface="Times New Roman" panose="02020603050405020304" pitchFamily="18" charset="0"/>
                <a:cs typeface="Times New Roman" panose="02020603050405020304" pitchFamily="18" charset="0"/>
              </a:rPr>
              <a:t>Cuối cùng</a:t>
            </a:r>
            <a:r>
              <a:rPr lang="en-US" sz="2800">
                <a:latin typeface="Times New Roman" panose="02020603050405020304" pitchFamily="18" charset="0"/>
                <a:cs typeface="Times New Roman" panose="02020603050405020304" pitchFamily="18" charset="0"/>
              </a:rPr>
              <a:t>, ứng dụng đọc sách còn mang lại lợi ích kinh tế cho các nhà xuất bản và tác giả, đồng thời góp phần bảo vệ môi trường bằng cách giảm thiểu việc sử dụng giấy in sách truyền thống.</a:t>
            </a:r>
            <a:endParaRPr lang="en-US" sz="2800" dirty="0">
              <a:latin typeface="Times New Roman" panose="02020603050405020304" pitchFamily="18" charset="0"/>
              <a:cs typeface="Times New Roman" panose="02020603050405020304" pitchFamily="18" charset="0"/>
            </a:endParaRPr>
          </a:p>
        </p:txBody>
      </p:sp>
      <p:sp>
        <p:nvSpPr>
          <p:cNvPr id="69" name="Freeform: Shape 68">
            <a:extLst>
              <a:ext uri="{FF2B5EF4-FFF2-40B4-BE49-F238E27FC236}">
                <a16:creationId xmlns:a16="http://schemas.microsoft.com/office/drawing/2014/main" id="{7D0B7289-120F-44DC-9769-2E096993B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30220" y="0"/>
            <a:ext cx="3794584" cy="10287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1" name="Freeform: Shape 70">
            <a:extLst>
              <a:ext uri="{FF2B5EF4-FFF2-40B4-BE49-F238E27FC236}">
                <a16:creationId xmlns:a16="http://schemas.microsoft.com/office/drawing/2014/main" id="{158468AF-8ABA-4771-9770-C8C79C0E6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138237" y="0"/>
            <a:ext cx="3804651" cy="10287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6" name="Picture 35" descr="A electronic book on a table&#10;&#10;Description automatically generated">
            <a:extLst>
              <a:ext uri="{FF2B5EF4-FFF2-40B4-BE49-F238E27FC236}">
                <a16:creationId xmlns:a16="http://schemas.microsoft.com/office/drawing/2014/main" id="{22EC3194-8BD3-7198-3B9B-14C6684575AC}"/>
              </a:ext>
            </a:extLst>
          </p:cNvPr>
          <p:cNvPicPr>
            <a:picLocks noChangeAspect="1"/>
          </p:cNvPicPr>
          <p:nvPr/>
        </p:nvPicPr>
        <p:blipFill>
          <a:blip r:embed="rId2">
            <a:extLst>
              <a:ext uri="{28A0092B-C50C-407E-A947-70E740481C1C}">
                <a14:useLocalDpi xmlns:a14="http://schemas.microsoft.com/office/drawing/2010/main" val="0"/>
              </a:ext>
            </a:extLst>
          </a:blip>
          <a:srcRect l="20680" r="28839"/>
          <a:stretch/>
        </p:blipFill>
        <p:spPr>
          <a:xfrm>
            <a:off x="10479073" y="10"/>
            <a:ext cx="7808927" cy="10286990"/>
          </a:xfrm>
          <a:custGeom>
            <a:avLst/>
            <a:gdLst/>
            <a:ahLst/>
            <a:cxnLst/>
            <a:rect l="l" t="t" r="r" b="b"/>
            <a:pathLst>
              <a:path w="5205951" h="6858000">
                <a:moveTo>
                  <a:pt x="1623023" y="0"/>
                </a:moveTo>
                <a:lnTo>
                  <a:pt x="2716256" y="0"/>
                </a:lnTo>
                <a:lnTo>
                  <a:pt x="3496422" y="0"/>
                </a:lnTo>
                <a:lnTo>
                  <a:pt x="5205951" y="0"/>
                </a:lnTo>
                <a:lnTo>
                  <a:pt x="5205951"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77" name="Freeform: Shape 76">
            <a:extLst>
              <a:ext uri="{FF2B5EF4-FFF2-40B4-BE49-F238E27FC236}">
                <a16:creationId xmlns:a16="http://schemas.microsoft.com/office/drawing/2014/main" id="{430FFA19-9577-4BA8-B103-A75613F3F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479073" y="0"/>
            <a:ext cx="4020783" cy="10287000"/>
          </a:xfrm>
          <a:custGeom>
            <a:avLst/>
            <a:gdLst>
              <a:gd name="connsiteX0" fmla="*/ 1057499 w 2680522"/>
              <a:gd name="connsiteY0" fmla="*/ 0 h 6858000"/>
              <a:gd name="connsiteX1" fmla="*/ 879731 w 2680522"/>
              <a:gd name="connsiteY1" fmla="*/ 0 h 6858000"/>
              <a:gd name="connsiteX2" fmla="*/ 901855 w 2680522"/>
              <a:gd name="connsiteY2" fmla="*/ 14997 h 6858000"/>
              <a:gd name="connsiteX3" fmla="*/ 2502754 w 2680522"/>
              <a:gd name="connsiteY3" fmla="*/ 3621656 h 6858000"/>
              <a:gd name="connsiteX4" fmla="*/ 628404 w 2680522"/>
              <a:gd name="connsiteY4" fmla="*/ 6374814 h 6858000"/>
              <a:gd name="connsiteX5" fmla="*/ 111756 w 2680522"/>
              <a:gd name="connsiteY5" fmla="*/ 6780599 h 6858000"/>
              <a:gd name="connsiteX6" fmla="*/ 0 w 2680522"/>
              <a:gd name="connsiteY6" fmla="*/ 6858000 h 6858000"/>
              <a:gd name="connsiteX7" fmla="*/ 177768 w 2680522"/>
              <a:gd name="connsiteY7" fmla="*/ 6858000 h 6858000"/>
              <a:gd name="connsiteX8" fmla="*/ 289524 w 2680522"/>
              <a:gd name="connsiteY8" fmla="*/ 6780599 h 6858000"/>
              <a:gd name="connsiteX9" fmla="*/ 806172 w 2680522"/>
              <a:gd name="connsiteY9" fmla="*/ 6374814 h 6858000"/>
              <a:gd name="connsiteX10" fmla="*/ 2680522 w 2680522"/>
              <a:gd name="connsiteY10" fmla="*/ 3621656 h 6858000"/>
              <a:gd name="connsiteX11" fmla="*/ 1079623 w 2680522"/>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522" h="6858000">
                <a:moveTo>
                  <a:pt x="1057499" y="0"/>
                </a:moveTo>
                <a:lnTo>
                  <a:pt x="879731" y="0"/>
                </a:lnTo>
                <a:lnTo>
                  <a:pt x="901855" y="14997"/>
                </a:lnTo>
                <a:cubicBezTo>
                  <a:pt x="1929018" y="754641"/>
                  <a:pt x="2502754" y="2093192"/>
                  <a:pt x="2502754" y="3621656"/>
                </a:cubicBezTo>
                <a:cubicBezTo>
                  <a:pt x="2502754" y="4969131"/>
                  <a:pt x="1574029" y="5602839"/>
                  <a:pt x="628404" y="6374814"/>
                </a:cubicBezTo>
                <a:cubicBezTo>
                  <a:pt x="456201" y="6515397"/>
                  <a:pt x="285574" y="6653108"/>
                  <a:pt x="111756" y="6780599"/>
                </a:cubicBezTo>
                <a:lnTo>
                  <a:pt x="0" y="6858000"/>
                </a:lnTo>
                <a:lnTo>
                  <a:pt x="177768" y="6858000"/>
                </a:lnTo>
                <a:lnTo>
                  <a:pt x="289524" y="6780599"/>
                </a:lnTo>
                <a:cubicBezTo>
                  <a:pt x="463342" y="6653108"/>
                  <a:pt x="633969" y="6515397"/>
                  <a:pt x="806172" y="6374814"/>
                </a:cubicBezTo>
                <a:cubicBezTo>
                  <a:pt x="1751797" y="5602839"/>
                  <a:pt x="2680522" y="4969131"/>
                  <a:pt x="2680522" y="3621656"/>
                </a:cubicBezTo>
                <a:cubicBezTo>
                  <a:pt x="2680522" y="2093192"/>
                  <a:pt x="2106786" y="754641"/>
                  <a:pt x="1079623"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
            <a:extLst>
              <a:ext uri="{FF2B5EF4-FFF2-40B4-BE49-F238E27FC236}">
                <a16:creationId xmlns:a16="http://schemas.microsoft.com/office/drawing/2014/main" id="{05F9783F-BE39-85D3-828F-E47ADFF26FC6}"/>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FE59F-F896-F245-4F76-A58B41CB8461}"/>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4B1A3BA-2A37-C33D-1424-7684B499ED70}"/>
              </a:ext>
            </a:extLst>
          </p:cNvPr>
          <p:cNvSpPr txBox="1"/>
          <p:nvPr/>
        </p:nvSpPr>
        <p:spPr>
          <a:xfrm>
            <a:off x="2971800" y="81461"/>
            <a:ext cx="14097000" cy="2153282"/>
          </a:xfrm>
          <a:prstGeom prst="rect">
            <a:avLst/>
          </a:prstGeom>
        </p:spPr>
        <p:txBody>
          <a:bodyPr wrap="square" lIns="0" tIns="0" rIns="0" bIns="0" rtlCol="0" anchor="t">
            <a:spAutoFit/>
          </a:bodyPr>
          <a:lstStyle/>
          <a:p>
            <a:pPr algn="ctr">
              <a:lnSpc>
                <a:spcPts val="8800"/>
              </a:lnSpc>
            </a:pPr>
            <a:r>
              <a:rPr lang="vi-VN" sz="5400" b="1" dirty="0">
                <a:solidFill>
                  <a:srgbClr val="000000"/>
                </a:solidFill>
                <a:latin typeface="+mj-lt"/>
                <a:ea typeface="Paalalabas Wide"/>
                <a:cs typeface="Paalalabas Wide"/>
                <a:sym typeface="Paalalabas Wide"/>
              </a:rPr>
              <a:t>CHƯƠNG 2: XÂY DỰNG PHẦN MỀM CHO APP ĐỌC SÁCH</a:t>
            </a:r>
            <a:endParaRPr lang="en-US" sz="5400" b="1" dirty="0">
              <a:solidFill>
                <a:srgbClr val="000000"/>
              </a:solidFill>
              <a:latin typeface="+mj-lt"/>
              <a:ea typeface="Paalalabas Wide"/>
              <a:cs typeface="Paalalabas Wide"/>
              <a:sym typeface="Paalalabas Wide"/>
            </a:endParaRPr>
          </a:p>
        </p:txBody>
      </p:sp>
      <p:grpSp>
        <p:nvGrpSpPr>
          <p:cNvPr id="6" name="Group 6">
            <a:extLst>
              <a:ext uri="{FF2B5EF4-FFF2-40B4-BE49-F238E27FC236}">
                <a16:creationId xmlns:a16="http://schemas.microsoft.com/office/drawing/2014/main" id="{38A22831-413C-E582-7A60-631A1FCD61D3}"/>
              </a:ext>
            </a:extLst>
          </p:cNvPr>
          <p:cNvGrpSpPr/>
          <p:nvPr/>
        </p:nvGrpSpPr>
        <p:grpSpPr>
          <a:xfrm>
            <a:off x="2971800" y="2417768"/>
            <a:ext cx="8305800" cy="928352"/>
            <a:chOff x="-43371" y="-66675"/>
            <a:chExt cx="1806719" cy="299947"/>
          </a:xfrm>
        </p:grpSpPr>
        <p:sp>
          <p:nvSpPr>
            <p:cNvPr id="7" name="Freeform 7">
              <a:extLst>
                <a:ext uri="{FF2B5EF4-FFF2-40B4-BE49-F238E27FC236}">
                  <a16:creationId xmlns:a16="http://schemas.microsoft.com/office/drawing/2014/main" id="{F5E45C49-CC75-BA84-9B9A-F59EC989B381}"/>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8" name="TextBox 8">
              <a:extLst>
                <a:ext uri="{FF2B5EF4-FFF2-40B4-BE49-F238E27FC236}">
                  <a16:creationId xmlns:a16="http://schemas.microsoft.com/office/drawing/2014/main" id="{AE145CE0-18AC-8640-166A-24A9EA782B13}"/>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4000" dirty="0">
                  <a:solidFill>
                    <a:srgbClr val="FFFFFF"/>
                  </a:solidFill>
                  <a:latin typeface="+mj-lt"/>
                  <a:ea typeface="Hero"/>
                  <a:cs typeface="Hero"/>
                  <a:sym typeface="Hero"/>
                </a:rPr>
                <a:t>Thiết kế cơ sở dữ liệu cho phần mềm</a:t>
              </a:r>
              <a:endParaRPr lang="en-US" sz="4000" dirty="0">
                <a:solidFill>
                  <a:srgbClr val="FFFFFF"/>
                </a:solidFill>
                <a:latin typeface="+mj-lt"/>
                <a:ea typeface="Hero"/>
                <a:cs typeface="Hero"/>
                <a:sym typeface="Hero"/>
              </a:endParaRPr>
            </a:p>
          </p:txBody>
        </p:sp>
      </p:grpSp>
      <p:grpSp>
        <p:nvGrpSpPr>
          <p:cNvPr id="9" name="Group 9">
            <a:extLst>
              <a:ext uri="{FF2B5EF4-FFF2-40B4-BE49-F238E27FC236}">
                <a16:creationId xmlns:a16="http://schemas.microsoft.com/office/drawing/2014/main" id="{9C2801C7-C66D-2206-5271-07D3B6C4383C}"/>
              </a:ext>
            </a:extLst>
          </p:cNvPr>
          <p:cNvGrpSpPr/>
          <p:nvPr/>
        </p:nvGrpSpPr>
        <p:grpSpPr>
          <a:xfrm>
            <a:off x="1733896" y="2351182"/>
            <a:ext cx="744020" cy="891757"/>
            <a:chOff x="0" y="-66675"/>
            <a:chExt cx="292207" cy="350230"/>
          </a:xfrm>
        </p:grpSpPr>
        <p:sp>
          <p:nvSpPr>
            <p:cNvPr id="10" name="Freeform 10">
              <a:extLst>
                <a:ext uri="{FF2B5EF4-FFF2-40B4-BE49-F238E27FC236}">
                  <a16:creationId xmlns:a16="http://schemas.microsoft.com/office/drawing/2014/main" id="{D2868938-E3A3-3750-6771-A3725059B80A}"/>
                </a:ext>
              </a:extLst>
            </p:cNvPr>
            <p:cNvSpPr/>
            <p:nvPr/>
          </p:nvSpPr>
          <p:spPr>
            <a:xfrm>
              <a:off x="0" y="0"/>
              <a:ext cx="292207" cy="283555"/>
            </a:xfrm>
            <a:custGeom>
              <a:avLst/>
              <a:gdLst/>
              <a:ahLst/>
              <a:cxnLst/>
              <a:rect l="l" t="t" r="r" b="b"/>
              <a:pathLst>
                <a:path w="292207" h="283555">
                  <a:moveTo>
                    <a:pt x="141777" y="0"/>
                  </a:moveTo>
                  <a:lnTo>
                    <a:pt x="150430" y="0"/>
                  </a:lnTo>
                  <a:cubicBezTo>
                    <a:pt x="188032" y="0"/>
                    <a:pt x="224093" y="14937"/>
                    <a:pt x="250682" y="41526"/>
                  </a:cubicBezTo>
                  <a:cubicBezTo>
                    <a:pt x="277270" y="68114"/>
                    <a:pt x="292207" y="104176"/>
                    <a:pt x="292207" y="141777"/>
                  </a:cubicBezTo>
                  <a:lnTo>
                    <a:pt x="292207" y="141777"/>
                  </a:lnTo>
                  <a:cubicBezTo>
                    <a:pt x="292207" y="220079"/>
                    <a:pt x="228731" y="283555"/>
                    <a:pt x="150430" y="283555"/>
                  </a:cubicBezTo>
                  <a:lnTo>
                    <a:pt x="141777" y="283555"/>
                  </a:lnTo>
                  <a:cubicBezTo>
                    <a:pt x="104176" y="283555"/>
                    <a:pt x="68114" y="268617"/>
                    <a:pt x="41526" y="242029"/>
                  </a:cubicBezTo>
                  <a:cubicBezTo>
                    <a:pt x="14937" y="215441"/>
                    <a:pt x="0" y="179379"/>
                    <a:pt x="0" y="141777"/>
                  </a:cubicBezTo>
                  <a:lnTo>
                    <a:pt x="0" y="141777"/>
                  </a:lnTo>
                  <a:cubicBezTo>
                    <a:pt x="0" y="104176"/>
                    <a:pt x="14937" y="68114"/>
                    <a:pt x="41526" y="41526"/>
                  </a:cubicBezTo>
                  <a:cubicBezTo>
                    <a:pt x="68114" y="14937"/>
                    <a:pt x="104176" y="0"/>
                    <a:pt x="141777" y="0"/>
                  </a:cubicBezTo>
                  <a:close/>
                </a:path>
              </a:pathLst>
            </a:custGeom>
            <a:solidFill>
              <a:srgbClr val="E5DFD3"/>
            </a:solidFill>
          </p:spPr>
          <p:txBody>
            <a:bodyPr/>
            <a:lstStyle/>
            <a:p>
              <a:pPr algn="ctr"/>
              <a:r>
                <a:rPr lang="vi-VN" sz="3600" b="1" dirty="0">
                  <a:latin typeface="+mj-lt"/>
                </a:rPr>
                <a:t>2</a:t>
              </a:r>
              <a:endParaRPr lang="en-US" sz="3600" b="1" dirty="0">
                <a:latin typeface="+mj-lt"/>
              </a:endParaRPr>
            </a:p>
          </p:txBody>
        </p:sp>
        <p:sp>
          <p:nvSpPr>
            <p:cNvPr id="11" name="TextBox 11">
              <a:extLst>
                <a:ext uri="{FF2B5EF4-FFF2-40B4-BE49-F238E27FC236}">
                  <a16:creationId xmlns:a16="http://schemas.microsoft.com/office/drawing/2014/main" id="{C60107A2-A53D-E72A-6EB4-5817DF6A736C}"/>
                </a:ext>
              </a:extLst>
            </p:cNvPr>
            <p:cNvSpPr txBox="1"/>
            <p:nvPr/>
          </p:nvSpPr>
          <p:spPr>
            <a:xfrm>
              <a:off x="0" y="-66675"/>
              <a:ext cx="292207" cy="350230"/>
            </a:xfrm>
            <a:prstGeom prst="rect">
              <a:avLst/>
            </a:prstGeom>
          </p:spPr>
          <p:txBody>
            <a:bodyPr lIns="50800" tIns="50800" rIns="50800" bIns="50800" rtlCol="0" anchor="ctr"/>
            <a:lstStyle/>
            <a:p>
              <a:pPr algn="ctr">
                <a:lnSpc>
                  <a:spcPts val="4200"/>
                </a:lnSpc>
              </a:pPr>
              <a:endParaRPr/>
            </a:p>
          </p:txBody>
        </p:sp>
      </p:grpSp>
      <p:grpSp>
        <p:nvGrpSpPr>
          <p:cNvPr id="23" name="Group 23">
            <a:extLst>
              <a:ext uri="{FF2B5EF4-FFF2-40B4-BE49-F238E27FC236}">
                <a16:creationId xmlns:a16="http://schemas.microsoft.com/office/drawing/2014/main" id="{20E05096-7780-DF99-FBF1-CCCA48CE2711}"/>
              </a:ext>
            </a:extLst>
          </p:cNvPr>
          <p:cNvGrpSpPr/>
          <p:nvPr/>
        </p:nvGrpSpPr>
        <p:grpSpPr>
          <a:xfrm rot="-2700000">
            <a:off x="2278406" y="354381"/>
            <a:ext cx="832903" cy="832903"/>
            <a:chOff x="0" y="0"/>
            <a:chExt cx="153659" cy="153659"/>
          </a:xfrm>
        </p:grpSpPr>
        <p:sp>
          <p:nvSpPr>
            <p:cNvPr id="24" name="Freeform 24">
              <a:extLst>
                <a:ext uri="{FF2B5EF4-FFF2-40B4-BE49-F238E27FC236}">
                  <a16:creationId xmlns:a16="http://schemas.microsoft.com/office/drawing/2014/main" id="{A4418525-AB45-C724-0AB2-84C283132E5C}"/>
                </a:ext>
              </a:extLst>
            </p:cNvPr>
            <p:cNvSpPr/>
            <p:nvPr/>
          </p:nvSpPr>
          <p:spPr>
            <a:xfrm>
              <a:off x="0" y="0"/>
              <a:ext cx="153659" cy="153659"/>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25" name="TextBox 25">
              <a:extLst>
                <a:ext uri="{FF2B5EF4-FFF2-40B4-BE49-F238E27FC236}">
                  <a16:creationId xmlns:a16="http://schemas.microsoft.com/office/drawing/2014/main" id="{47804F03-9923-69BA-3D8A-3C70128D9988}"/>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8">
            <a:extLst>
              <a:ext uri="{FF2B5EF4-FFF2-40B4-BE49-F238E27FC236}">
                <a16:creationId xmlns:a16="http://schemas.microsoft.com/office/drawing/2014/main" id="{C3D1A184-5ED5-BB5C-0FCB-31C68D02102F}"/>
              </a:ext>
            </a:extLst>
          </p:cNvPr>
          <p:cNvSpPr txBox="1"/>
          <p:nvPr/>
        </p:nvSpPr>
        <p:spPr>
          <a:xfrm>
            <a:off x="6705600" y="3404314"/>
            <a:ext cx="5334000" cy="928352"/>
          </a:xfrm>
          <a:prstGeom prst="rect">
            <a:avLst/>
          </a:prstGeom>
        </p:spPr>
        <p:txBody>
          <a:bodyPr lIns="50800" tIns="50800" rIns="50800" bIns="50800" rtlCol="0" anchor="ctr"/>
          <a:lstStyle/>
          <a:p>
            <a:pPr>
              <a:lnSpc>
                <a:spcPts val="4200"/>
              </a:lnSpc>
            </a:pPr>
            <a:r>
              <a:rPr lang="vi-VN" sz="4000" dirty="0">
                <a:latin typeface="+mj-lt"/>
                <a:ea typeface="Hero"/>
                <a:cs typeface="Hero"/>
                <a:sym typeface="Hero"/>
              </a:rPr>
              <a:t>Bao gồm các thực thể</a:t>
            </a:r>
            <a:endParaRPr lang="en-US" sz="4000" dirty="0">
              <a:latin typeface="+mj-lt"/>
              <a:ea typeface="Hero"/>
              <a:cs typeface="Hero"/>
              <a:sym typeface="Hero"/>
            </a:endParaRPr>
          </a:p>
        </p:txBody>
      </p:sp>
      <p:sp>
        <p:nvSpPr>
          <p:cNvPr id="3" name="TextBox 2">
            <a:extLst>
              <a:ext uri="{FF2B5EF4-FFF2-40B4-BE49-F238E27FC236}">
                <a16:creationId xmlns:a16="http://schemas.microsoft.com/office/drawing/2014/main" id="{E03735BB-43AA-16A2-08B6-8BAEF8082341}"/>
              </a:ext>
            </a:extLst>
          </p:cNvPr>
          <p:cNvSpPr txBox="1"/>
          <p:nvPr/>
        </p:nvSpPr>
        <p:spPr>
          <a:xfrm>
            <a:off x="909279" y="4332666"/>
            <a:ext cx="4572000" cy="5822300"/>
          </a:xfrm>
          <a:prstGeom prst="rect">
            <a:avLst/>
          </a:prstGeom>
          <a:noFill/>
        </p:spPr>
        <p:txBody>
          <a:bodyPr wrap="square">
            <a:spAutoFit/>
          </a:bodyPr>
          <a:lstStyle/>
          <a:p>
            <a:pPr marR="0" lvl="0">
              <a:lnSpc>
                <a:spcPct val="107000"/>
              </a:lnSpc>
              <a:spcAft>
                <a:spcPts val="800"/>
              </a:spcAft>
              <a:tabLst>
                <a:tab pos="2065020" algn="l"/>
              </a:tabLst>
            </a:pPr>
            <a:r>
              <a:rPr lang="vi-VN" sz="3200" b="1" u="none" strike="noStrike" dirty="0">
                <a:solidFill>
                  <a:schemeClr val="accent6"/>
                </a:solidFill>
                <a:effectLst/>
                <a:latin typeface="+mj-lt"/>
                <a:ea typeface="Times New Roman" panose="02020603050405020304" pitchFamily="18" charset="0"/>
              </a:rPr>
              <a:t>4</a:t>
            </a: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Notification</a:t>
            </a:r>
            <a:r>
              <a:rPr lang="vi-VN" sz="2800" u="none" strike="noStrike" dirty="0">
                <a:solidFill>
                  <a:schemeClr val="accent6"/>
                </a:solidFill>
                <a:effectLst/>
                <a:latin typeface="+mj-lt"/>
                <a:ea typeface="Times New Roman" panose="02020603050405020304" pitchFamily="18" charset="0"/>
              </a:rPr>
              <a:t>:</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bookid</a:t>
            </a:r>
            <a:r>
              <a:rPr lang="vi-VN" sz="2800" u="none" strike="noStrike" dirty="0">
                <a:solidFill>
                  <a:schemeClr val="accent6"/>
                </a:solidFill>
                <a:effectLst/>
                <a:latin typeface="+mj-lt"/>
                <a:ea typeface="Times New Roman" panose="02020603050405020304" pitchFamily="18" charset="0"/>
              </a:rPr>
              <a:t>: mã sách( liên kết khóa ngoại)</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id</a:t>
            </a:r>
            <a:r>
              <a:rPr lang="vi-VN" sz="2800" u="none" strike="noStrike" dirty="0">
                <a:solidFill>
                  <a:schemeClr val="accent6"/>
                </a:solidFill>
                <a:effectLst/>
                <a:latin typeface="+mj-lt"/>
                <a:ea typeface="Times New Roman" panose="02020603050405020304" pitchFamily="18" charset="0"/>
              </a:rPr>
              <a:t>: mã thông báo</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message</a:t>
            </a:r>
            <a:r>
              <a:rPr lang="vi-VN" sz="2800" u="none" strike="noStrike" dirty="0">
                <a:solidFill>
                  <a:schemeClr val="accent6"/>
                </a:solidFill>
                <a:effectLst/>
                <a:latin typeface="+mj-lt"/>
                <a:ea typeface="Times New Roman" panose="02020603050405020304" pitchFamily="18" charset="0"/>
              </a:rPr>
              <a:t>: nội dung thông báo</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timestamp</a:t>
            </a:r>
            <a:r>
              <a:rPr lang="vi-VN" sz="2800" u="none" strike="noStrike" dirty="0">
                <a:solidFill>
                  <a:schemeClr val="accent6"/>
                </a:solidFill>
                <a:effectLst/>
                <a:latin typeface="+mj-lt"/>
                <a:ea typeface="Times New Roman" panose="02020603050405020304" pitchFamily="18" charset="0"/>
              </a:rPr>
              <a:t>: thời gian tạo thông báo</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title:chủ</a:t>
            </a:r>
            <a:r>
              <a:rPr lang="vi-VN" sz="2800" u="none" strike="noStrike" dirty="0">
                <a:solidFill>
                  <a:schemeClr val="accent6"/>
                </a:solidFill>
                <a:effectLst/>
                <a:latin typeface="+mj-lt"/>
                <a:ea typeface="Times New Roman" panose="02020603050405020304" pitchFamily="18" charset="0"/>
              </a:rPr>
              <a:t> đề thông báo</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uid</a:t>
            </a:r>
            <a:r>
              <a:rPr lang="vi-VN" sz="2800" u="none" strike="noStrike" dirty="0">
                <a:solidFill>
                  <a:schemeClr val="accent6"/>
                </a:solidFill>
                <a:effectLst/>
                <a:latin typeface="+mj-lt"/>
                <a:ea typeface="Times New Roman" panose="02020603050405020304" pitchFamily="18" charset="0"/>
              </a:rPr>
              <a:t>: mã người dùng ( liên kết khóa ngoại)</a:t>
            </a:r>
            <a:endParaRPr lang="en-US" sz="2800" u="none" strike="noStrike" dirty="0">
              <a:solidFill>
                <a:schemeClr val="accent6"/>
              </a:solidFill>
              <a:effectLst/>
              <a:latin typeface="+mj-lt"/>
              <a:ea typeface="Calibri" panose="020F0502020204030204" pitchFamily="34" charset="0"/>
            </a:endParaRPr>
          </a:p>
        </p:txBody>
      </p:sp>
      <p:sp>
        <p:nvSpPr>
          <p:cNvPr id="13" name="TextBox 12">
            <a:extLst>
              <a:ext uri="{FF2B5EF4-FFF2-40B4-BE49-F238E27FC236}">
                <a16:creationId xmlns:a16="http://schemas.microsoft.com/office/drawing/2014/main" id="{07A8F33D-42D1-D345-7796-F2F818A6C264}"/>
              </a:ext>
            </a:extLst>
          </p:cNvPr>
          <p:cNvSpPr txBox="1"/>
          <p:nvPr/>
        </p:nvSpPr>
        <p:spPr>
          <a:xfrm>
            <a:off x="6248400" y="4332666"/>
            <a:ext cx="5334000" cy="3106813"/>
          </a:xfrm>
          <a:prstGeom prst="rect">
            <a:avLst/>
          </a:prstGeom>
          <a:noFill/>
        </p:spPr>
        <p:txBody>
          <a:bodyPr wrap="square">
            <a:spAutoFit/>
          </a:bodyPr>
          <a:lstStyle/>
          <a:p>
            <a:pPr marR="0" lvl="0">
              <a:lnSpc>
                <a:spcPct val="107000"/>
              </a:lnSpc>
              <a:spcAft>
                <a:spcPts val="800"/>
              </a:spcAft>
              <a:tabLst>
                <a:tab pos="2065020" algn="l"/>
              </a:tabLst>
            </a:pPr>
            <a:r>
              <a:rPr lang="vi-VN" sz="3200" b="1" u="none" strike="noStrike" dirty="0">
                <a:solidFill>
                  <a:schemeClr val="accent6"/>
                </a:solidFill>
                <a:effectLst/>
                <a:latin typeface="+mj-lt"/>
                <a:ea typeface="Times New Roman" panose="02020603050405020304" pitchFamily="18" charset="0"/>
              </a:rPr>
              <a:t>5</a:t>
            </a: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Favorites</a:t>
            </a:r>
            <a:r>
              <a:rPr lang="vi-VN" sz="2800" u="none" strike="noStrike" dirty="0">
                <a:solidFill>
                  <a:schemeClr val="accent6"/>
                </a:solidFill>
                <a:effectLst/>
                <a:latin typeface="+mj-lt"/>
                <a:ea typeface="Times New Roman" panose="02020603050405020304" pitchFamily="18" charset="0"/>
              </a:rPr>
              <a:t> (phần sách yêu thích được người sử dụng thêm vào)</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BookId</a:t>
            </a:r>
            <a:r>
              <a:rPr lang="vi-VN" sz="2800" u="none" strike="noStrike" dirty="0">
                <a:solidFill>
                  <a:schemeClr val="accent6"/>
                </a:solidFill>
                <a:effectLst/>
                <a:latin typeface="+mj-lt"/>
                <a:ea typeface="Times New Roman" panose="02020603050405020304" pitchFamily="18" charset="0"/>
              </a:rPr>
              <a:t>: mã sách ( liên kết khóa ngoại)</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timestampe</a:t>
            </a:r>
            <a:r>
              <a:rPr lang="vi-VN" sz="2800" u="none" strike="noStrike" dirty="0">
                <a:solidFill>
                  <a:schemeClr val="accent6"/>
                </a:solidFill>
                <a:effectLst/>
                <a:latin typeface="+mj-lt"/>
                <a:ea typeface="Times New Roman" panose="02020603050405020304" pitchFamily="18" charset="0"/>
              </a:rPr>
              <a:t>: thời gian thêm sách vào mục yêu thích</a:t>
            </a:r>
            <a:endParaRPr lang="en-US" sz="2800" u="none" strike="noStrike" dirty="0">
              <a:solidFill>
                <a:schemeClr val="accent6"/>
              </a:solidFill>
              <a:effectLst/>
              <a:latin typeface="+mj-lt"/>
              <a:ea typeface="Calibri" panose="020F0502020204030204" pitchFamily="34" charset="0"/>
            </a:endParaRPr>
          </a:p>
        </p:txBody>
      </p:sp>
      <p:sp>
        <p:nvSpPr>
          <p:cNvPr id="15" name="TextBox 14">
            <a:extLst>
              <a:ext uri="{FF2B5EF4-FFF2-40B4-BE49-F238E27FC236}">
                <a16:creationId xmlns:a16="http://schemas.microsoft.com/office/drawing/2014/main" id="{6CBFD2E9-FADB-B0D6-CCD3-275AB2C661D0}"/>
              </a:ext>
            </a:extLst>
          </p:cNvPr>
          <p:cNvSpPr txBox="1"/>
          <p:nvPr/>
        </p:nvSpPr>
        <p:spPr>
          <a:xfrm>
            <a:off x="12349521" y="4332666"/>
            <a:ext cx="5334000" cy="4797660"/>
          </a:xfrm>
          <a:prstGeom prst="rect">
            <a:avLst/>
          </a:prstGeom>
          <a:noFill/>
        </p:spPr>
        <p:txBody>
          <a:bodyPr wrap="square">
            <a:spAutoFit/>
          </a:bodyPr>
          <a:lstStyle/>
          <a:p>
            <a:pPr marR="0" lvl="0">
              <a:lnSpc>
                <a:spcPct val="107000"/>
              </a:lnSpc>
              <a:spcAft>
                <a:spcPts val="800"/>
              </a:spcAft>
              <a:tabLst>
                <a:tab pos="2065020" algn="l"/>
              </a:tabLst>
            </a:pPr>
            <a:r>
              <a:rPr lang="vi-VN" sz="3200" b="1" u="none" strike="noStrike" dirty="0">
                <a:solidFill>
                  <a:schemeClr val="accent6"/>
                </a:solidFill>
                <a:effectLst/>
                <a:latin typeface="+mj-lt"/>
                <a:ea typeface="Times New Roman" panose="02020603050405020304" pitchFamily="18" charset="0"/>
              </a:rPr>
              <a:t>6</a:t>
            </a: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Comment</a:t>
            </a:r>
            <a:r>
              <a:rPr lang="vi-VN" sz="2800" u="none" strike="noStrike" dirty="0">
                <a:solidFill>
                  <a:schemeClr val="accent6"/>
                </a:solidFill>
                <a:effectLst/>
                <a:latin typeface="+mj-lt"/>
                <a:ea typeface="Times New Roman" panose="02020603050405020304" pitchFamily="18" charset="0"/>
              </a:rPr>
              <a:t> ( mỗi sách sẽ có phần nội dung bình luận của người dùng)</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BookId</a:t>
            </a:r>
            <a:r>
              <a:rPr lang="vi-VN" sz="2800" u="none" strike="noStrike" dirty="0">
                <a:solidFill>
                  <a:schemeClr val="accent6"/>
                </a:solidFill>
                <a:effectLst/>
                <a:latin typeface="+mj-lt"/>
                <a:ea typeface="Times New Roman" panose="02020603050405020304" pitchFamily="18" charset="0"/>
              </a:rPr>
              <a:t>: mã sách ( liên kết khóa ngoại)</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comment</a:t>
            </a:r>
            <a:r>
              <a:rPr lang="vi-VN" sz="2800" u="none" strike="noStrike" dirty="0">
                <a:solidFill>
                  <a:schemeClr val="accent6"/>
                </a:solidFill>
                <a:effectLst/>
                <a:latin typeface="+mj-lt"/>
                <a:ea typeface="Times New Roman" panose="02020603050405020304" pitchFamily="18" charset="0"/>
              </a:rPr>
              <a:t>: nội dung bình luận</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id</a:t>
            </a:r>
            <a:r>
              <a:rPr lang="vi-VN" sz="2800" u="none" strike="noStrike" dirty="0">
                <a:solidFill>
                  <a:schemeClr val="accent6"/>
                </a:solidFill>
                <a:effectLst/>
                <a:latin typeface="+mj-lt"/>
                <a:ea typeface="Times New Roman" panose="02020603050405020304" pitchFamily="18" charset="0"/>
              </a:rPr>
              <a:t>: mã bình luận</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timestamp</a:t>
            </a:r>
            <a:r>
              <a:rPr lang="vi-VN" sz="2800" u="none" strike="noStrike" dirty="0">
                <a:solidFill>
                  <a:schemeClr val="accent6"/>
                </a:solidFill>
                <a:effectLst/>
                <a:latin typeface="+mj-lt"/>
                <a:ea typeface="Times New Roman" panose="02020603050405020304" pitchFamily="18" charset="0"/>
              </a:rPr>
              <a:t>: ngày tạo bình luận</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uid</a:t>
            </a:r>
            <a:r>
              <a:rPr lang="vi-VN" sz="2800" u="none" strike="noStrike" dirty="0">
                <a:solidFill>
                  <a:schemeClr val="accent6"/>
                </a:solidFill>
                <a:effectLst/>
                <a:latin typeface="+mj-lt"/>
                <a:ea typeface="Times New Roman" panose="02020603050405020304" pitchFamily="18" charset="0"/>
              </a:rPr>
              <a:t>: mã người dùng (liên kết khóa ngoại)</a:t>
            </a:r>
            <a:endParaRPr lang="en-US" sz="2800" u="none" strike="noStrike" dirty="0">
              <a:solidFill>
                <a:schemeClr val="accent6"/>
              </a:solidFill>
              <a:effectLst/>
              <a:latin typeface="+mj-lt"/>
              <a:ea typeface="Calibri" panose="020F0502020204030204" pitchFamily="34" charset="0"/>
            </a:endParaRPr>
          </a:p>
        </p:txBody>
      </p:sp>
    </p:spTree>
    <p:extLst>
      <p:ext uri="{BB962C8B-B14F-4D97-AF65-F5344CB8AC3E}">
        <p14:creationId xmlns:p14="http://schemas.microsoft.com/office/powerpoint/2010/main" val="2851634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29EA2D-AD6D-A68B-7882-33ADC6AAEACD}"/>
              </a:ext>
            </a:extLst>
          </p:cNvPr>
          <p:cNvPicPr>
            <a:picLocks noChangeAspect="1"/>
          </p:cNvPicPr>
          <p:nvPr/>
        </p:nvPicPr>
        <p:blipFill>
          <a:blip r:embed="rId2"/>
          <a:stretch>
            <a:fillRect/>
          </a:stretch>
        </p:blipFill>
        <p:spPr>
          <a:xfrm>
            <a:off x="0" y="0"/>
            <a:ext cx="18288000" cy="8724900"/>
          </a:xfrm>
          <a:prstGeom prst="rect">
            <a:avLst/>
          </a:prstGeom>
        </p:spPr>
      </p:pic>
      <p:sp>
        <p:nvSpPr>
          <p:cNvPr id="5" name="TextBox 8">
            <a:extLst>
              <a:ext uri="{FF2B5EF4-FFF2-40B4-BE49-F238E27FC236}">
                <a16:creationId xmlns:a16="http://schemas.microsoft.com/office/drawing/2014/main" id="{8AE6F96B-2338-CC9A-B175-913F672ADEA9}"/>
              </a:ext>
            </a:extLst>
          </p:cNvPr>
          <p:cNvSpPr txBox="1"/>
          <p:nvPr/>
        </p:nvSpPr>
        <p:spPr>
          <a:xfrm>
            <a:off x="5486400" y="9182100"/>
            <a:ext cx="8991600" cy="928352"/>
          </a:xfrm>
          <a:prstGeom prst="rect">
            <a:avLst/>
          </a:prstGeom>
        </p:spPr>
        <p:txBody>
          <a:bodyPr lIns="50800" tIns="50800" rIns="50800" bIns="50800" rtlCol="0" anchor="ctr"/>
          <a:lstStyle/>
          <a:p>
            <a:pPr>
              <a:lnSpc>
                <a:spcPts val="4200"/>
              </a:lnSpc>
            </a:pPr>
            <a:r>
              <a:rPr lang="vi-VN" sz="4000" dirty="0">
                <a:solidFill>
                  <a:schemeClr val="accent6"/>
                </a:solidFill>
                <a:latin typeface="+mj-lt"/>
                <a:ea typeface="Hero"/>
                <a:cs typeface="Hero"/>
                <a:sym typeface="Hero"/>
              </a:rPr>
              <a:t>Mô hình quan hệ </a:t>
            </a:r>
            <a:r>
              <a:rPr lang="vi-VN" sz="4000" dirty="0" err="1">
                <a:solidFill>
                  <a:schemeClr val="accent6"/>
                </a:solidFill>
                <a:latin typeface="+mj-lt"/>
                <a:ea typeface="Hero"/>
                <a:cs typeface="Hero"/>
                <a:sym typeface="Hero"/>
              </a:rPr>
              <a:t>Database</a:t>
            </a:r>
            <a:r>
              <a:rPr lang="vi-VN" sz="4000" dirty="0">
                <a:solidFill>
                  <a:schemeClr val="accent6"/>
                </a:solidFill>
                <a:latin typeface="+mj-lt"/>
                <a:ea typeface="Hero"/>
                <a:cs typeface="Hero"/>
                <a:sym typeface="Hero"/>
              </a:rPr>
              <a:t> </a:t>
            </a:r>
            <a:r>
              <a:rPr lang="vi-VN" sz="4000" dirty="0" err="1">
                <a:solidFill>
                  <a:schemeClr val="accent6"/>
                </a:solidFill>
                <a:latin typeface="+mj-lt"/>
                <a:ea typeface="Hero"/>
                <a:cs typeface="Hero"/>
                <a:sym typeface="Hero"/>
              </a:rPr>
              <a:t>Diagram</a:t>
            </a:r>
            <a:endParaRPr lang="en-US" sz="4000" dirty="0">
              <a:solidFill>
                <a:schemeClr val="accent6"/>
              </a:solidFill>
              <a:latin typeface="+mj-lt"/>
              <a:ea typeface="Hero"/>
              <a:cs typeface="Hero"/>
              <a:sym typeface="Hero"/>
            </a:endParaRPr>
          </a:p>
        </p:txBody>
      </p:sp>
    </p:spTree>
    <p:extLst>
      <p:ext uri="{BB962C8B-B14F-4D97-AF65-F5344CB8AC3E}">
        <p14:creationId xmlns:p14="http://schemas.microsoft.com/office/powerpoint/2010/main" val="1857624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DBF24-5436-C1B6-AB93-E9F6D5B47BE1}"/>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16A85ED5-E2A7-DCA5-E8E0-7535F3A5AD9E}"/>
              </a:ext>
            </a:extLst>
          </p:cNvPr>
          <p:cNvSpPr txBox="1"/>
          <p:nvPr/>
        </p:nvSpPr>
        <p:spPr>
          <a:xfrm>
            <a:off x="2351047" y="513570"/>
            <a:ext cx="13585905" cy="2153282"/>
          </a:xfrm>
          <a:prstGeom prst="rect">
            <a:avLst/>
          </a:prstGeom>
        </p:spPr>
        <p:txBody>
          <a:bodyPr wrap="square" lIns="0" tIns="0" rIns="0" bIns="0" rtlCol="0" anchor="t">
            <a:spAutoFit/>
          </a:bodyPr>
          <a:lstStyle/>
          <a:p>
            <a:pPr algn="ctr">
              <a:lnSpc>
                <a:spcPts val="8800"/>
              </a:lnSpc>
            </a:pPr>
            <a:r>
              <a:rPr lang="vi-VN" sz="5400" b="1" dirty="0">
                <a:solidFill>
                  <a:srgbClr val="000000"/>
                </a:solidFill>
                <a:latin typeface="+mj-lt"/>
                <a:ea typeface="Paalalabas Wide"/>
                <a:cs typeface="Paalalabas Wide"/>
                <a:sym typeface="Paalalabas Wide"/>
              </a:rPr>
              <a:t>CHƯƠNG 2: XÂY DỰNG PHẦN MỀM CHO APP ĐỌC SÁCH</a:t>
            </a:r>
            <a:endParaRPr lang="en-US" sz="5400" b="1" dirty="0">
              <a:solidFill>
                <a:srgbClr val="000000"/>
              </a:solidFill>
              <a:latin typeface="+mj-lt"/>
              <a:ea typeface="Paalalabas Wide"/>
              <a:cs typeface="Paalalabas Wide"/>
              <a:sym typeface="Paalalabas Wide"/>
            </a:endParaRPr>
          </a:p>
        </p:txBody>
      </p:sp>
      <p:grpSp>
        <p:nvGrpSpPr>
          <p:cNvPr id="6" name="Group 6">
            <a:extLst>
              <a:ext uri="{FF2B5EF4-FFF2-40B4-BE49-F238E27FC236}">
                <a16:creationId xmlns:a16="http://schemas.microsoft.com/office/drawing/2014/main" id="{BE9F45C7-0AA3-3D58-A2D9-A697BB197DC7}"/>
              </a:ext>
            </a:extLst>
          </p:cNvPr>
          <p:cNvGrpSpPr/>
          <p:nvPr/>
        </p:nvGrpSpPr>
        <p:grpSpPr>
          <a:xfrm>
            <a:off x="2840694" y="3279466"/>
            <a:ext cx="13030200" cy="928352"/>
            <a:chOff x="-43371" y="-66675"/>
            <a:chExt cx="1806719" cy="299947"/>
          </a:xfrm>
        </p:grpSpPr>
        <p:sp>
          <p:nvSpPr>
            <p:cNvPr id="7" name="Freeform 7">
              <a:extLst>
                <a:ext uri="{FF2B5EF4-FFF2-40B4-BE49-F238E27FC236}">
                  <a16:creationId xmlns:a16="http://schemas.microsoft.com/office/drawing/2014/main" id="{FD75C444-61F5-9FD1-19F0-6A8AC93E41D2}"/>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8" name="TextBox 8">
              <a:extLst>
                <a:ext uri="{FF2B5EF4-FFF2-40B4-BE49-F238E27FC236}">
                  <a16:creationId xmlns:a16="http://schemas.microsoft.com/office/drawing/2014/main" id="{3BECD08D-97E9-01C4-BDE2-815E1FFAAEA0}"/>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4000" dirty="0">
                  <a:solidFill>
                    <a:srgbClr val="FFFFFF"/>
                  </a:solidFill>
                  <a:latin typeface="+mj-lt"/>
                  <a:ea typeface="Hero"/>
                  <a:cs typeface="Hero"/>
                  <a:sym typeface="Hero"/>
                </a:rPr>
                <a:t>Xây dựng phần mềm quản lý hệ thống hoàn chỉnh của dự án</a:t>
              </a:r>
              <a:endParaRPr lang="en-US" sz="4000" dirty="0">
                <a:solidFill>
                  <a:srgbClr val="FFFFFF"/>
                </a:solidFill>
                <a:latin typeface="+mj-lt"/>
                <a:ea typeface="Hero"/>
                <a:cs typeface="Hero"/>
                <a:sym typeface="Hero"/>
              </a:endParaRPr>
            </a:p>
          </p:txBody>
        </p:sp>
      </p:grpSp>
      <p:grpSp>
        <p:nvGrpSpPr>
          <p:cNvPr id="9" name="Group 9">
            <a:extLst>
              <a:ext uri="{FF2B5EF4-FFF2-40B4-BE49-F238E27FC236}">
                <a16:creationId xmlns:a16="http://schemas.microsoft.com/office/drawing/2014/main" id="{C3C062E8-3E40-DFDE-2054-B2C6A0FD9464}"/>
              </a:ext>
            </a:extLst>
          </p:cNvPr>
          <p:cNvGrpSpPr/>
          <p:nvPr/>
        </p:nvGrpSpPr>
        <p:grpSpPr>
          <a:xfrm>
            <a:off x="1920357" y="3220630"/>
            <a:ext cx="744020" cy="891757"/>
            <a:chOff x="0" y="-66675"/>
            <a:chExt cx="292207" cy="350230"/>
          </a:xfrm>
        </p:grpSpPr>
        <p:sp>
          <p:nvSpPr>
            <p:cNvPr id="10" name="Freeform 10">
              <a:extLst>
                <a:ext uri="{FF2B5EF4-FFF2-40B4-BE49-F238E27FC236}">
                  <a16:creationId xmlns:a16="http://schemas.microsoft.com/office/drawing/2014/main" id="{5C44CA41-6597-48E6-1403-F5161749B85C}"/>
                </a:ext>
              </a:extLst>
            </p:cNvPr>
            <p:cNvSpPr/>
            <p:nvPr/>
          </p:nvSpPr>
          <p:spPr>
            <a:xfrm>
              <a:off x="0" y="0"/>
              <a:ext cx="292207" cy="283555"/>
            </a:xfrm>
            <a:custGeom>
              <a:avLst/>
              <a:gdLst/>
              <a:ahLst/>
              <a:cxnLst/>
              <a:rect l="l" t="t" r="r" b="b"/>
              <a:pathLst>
                <a:path w="292207" h="283555">
                  <a:moveTo>
                    <a:pt x="141777" y="0"/>
                  </a:moveTo>
                  <a:lnTo>
                    <a:pt x="150430" y="0"/>
                  </a:lnTo>
                  <a:cubicBezTo>
                    <a:pt x="188032" y="0"/>
                    <a:pt x="224093" y="14937"/>
                    <a:pt x="250682" y="41526"/>
                  </a:cubicBezTo>
                  <a:cubicBezTo>
                    <a:pt x="277270" y="68114"/>
                    <a:pt x="292207" y="104176"/>
                    <a:pt x="292207" y="141777"/>
                  </a:cubicBezTo>
                  <a:lnTo>
                    <a:pt x="292207" y="141777"/>
                  </a:lnTo>
                  <a:cubicBezTo>
                    <a:pt x="292207" y="220079"/>
                    <a:pt x="228731" y="283555"/>
                    <a:pt x="150430" y="283555"/>
                  </a:cubicBezTo>
                  <a:lnTo>
                    <a:pt x="141777" y="283555"/>
                  </a:lnTo>
                  <a:cubicBezTo>
                    <a:pt x="104176" y="283555"/>
                    <a:pt x="68114" y="268617"/>
                    <a:pt x="41526" y="242029"/>
                  </a:cubicBezTo>
                  <a:cubicBezTo>
                    <a:pt x="14937" y="215441"/>
                    <a:pt x="0" y="179379"/>
                    <a:pt x="0" y="141777"/>
                  </a:cubicBezTo>
                  <a:lnTo>
                    <a:pt x="0" y="141777"/>
                  </a:lnTo>
                  <a:cubicBezTo>
                    <a:pt x="0" y="104176"/>
                    <a:pt x="14937" y="68114"/>
                    <a:pt x="41526" y="41526"/>
                  </a:cubicBezTo>
                  <a:cubicBezTo>
                    <a:pt x="68114" y="14937"/>
                    <a:pt x="104176" y="0"/>
                    <a:pt x="141777" y="0"/>
                  </a:cubicBezTo>
                  <a:close/>
                </a:path>
              </a:pathLst>
            </a:custGeom>
            <a:solidFill>
              <a:srgbClr val="E5DFD3"/>
            </a:solidFill>
          </p:spPr>
          <p:txBody>
            <a:bodyPr/>
            <a:lstStyle/>
            <a:p>
              <a:pPr algn="ctr"/>
              <a:r>
                <a:rPr lang="vi-VN" sz="3600" b="1" dirty="0">
                  <a:latin typeface="+mj-lt"/>
                </a:rPr>
                <a:t>3</a:t>
              </a:r>
              <a:endParaRPr lang="en-US" sz="3600" b="1" dirty="0">
                <a:latin typeface="+mj-lt"/>
              </a:endParaRPr>
            </a:p>
          </p:txBody>
        </p:sp>
        <p:sp>
          <p:nvSpPr>
            <p:cNvPr id="11" name="TextBox 11">
              <a:extLst>
                <a:ext uri="{FF2B5EF4-FFF2-40B4-BE49-F238E27FC236}">
                  <a16:creationId xmlns:a16="http://schemas.microsoft.com/office/drawing/2014/main" id="{956F074D-85B7-CA78-354C-B6EAE4E4693B}"/>
                </a:ext>
              </a:extLst>
            </p:cNvPr>
            <p:cNvSpPr txBox="1"/>
            <p:nvPr/>
          </p:nvSpPr>
          <p:spPr>
            <a:xfrm>
              <a:off x="0" y="-66675"/>
              <a:ext cx="292207" cy="350230"/>
            </a:xfrm>
            <a:prstGeom prst="rect">
              <a:avLst/>
            </a:prstGeom>
          </p:spPr>
          <p:txBody>
            <a:bodyPr lIns="50800" tIns="50800" rIns="50800" bIns="50800" rtlCol="0" anchor="ctr"/>
            <a:lstStyle/>
            <a:p>
              <a:pPr algn="ctr">
                <a:lnSpc>
                  <a:spcPts val="4200"/>
                </a:lnSpc>
              </a:pPr>
              <a:endParaRPr/>
            </a:p>
          </p:txBody>
        </p:sp>
      </p:grpSp>
      <p:grpSp>
        <p:nvGrpSpPr>
          <p:cNvPr id="23" name="Group 23">
            <a:extLst>
              <a:ext uri="{FF2B5EF4-FFF2-40B4-BE49-F238E27FC236}">
                <a16:creationId xmlns:a16="http://schemas.microsoft.com/office/drawing/2014/main" id="{3B751664-EBFE-CC35-8A2D-6A427BD75BFF}"/>
              </a:ext>
            </a:extLst>
          </p:cNvPr>
          <p:cNvGrpSpPr/>
          <p:nvPr/>
        </p:nvGrpSpPr>
        <p:grpSpPr>
          <a:xfrm rot="-2700000">
            <a:off x="1286965" y="741651"/>
            <a:ext cx="832903" cy="832903"/>
            <a:chOff x="0" y="0"/>
            <a:chExt cx="153659" cy="153659"/>
          </a:xfrm>
        </p:grpSpPr>
        <p:sp>
          <p:nvSpPr>
            <p:cNvPr id="24" name="Freeform 24">
              <a:extLst>
                <a:ext uri="{FF2B5EF4-FFF2-40B4-BE49-F238E27FC236}">
                  <a16:creationId xmlns:a16="http://schemas.microsoft.com/office/drawing/2014/main" id="{2039BA64-78DF-C548-3679-4B4AE299D04F}"/>
                </a:ext>
              </a:extLst>
            </p:cNvPr>
            <p:cNvSpPr/>
            <p:nvPr/>
          </p:nvSpPr>
          <p:spPr>
            <a:xfrm>
              <a:off x="0" y="0"/>
              <a:ext cx="153659" cy="153659"/>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25" name="TextBox 25">
              <a:extLst>
                <a:ext uri="{FF2B5EF4-FFF2-40B4-BE49-F238E27FC236}">
                  <a16:creationId xmlns:a16="http://schemas.microsoft.com/office/drawing/2014/main" id="{EC25B239-5AFC-6954-DCA0-8E15527372B6}"/>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a:extLst>
              <a:ext uri="{FF2B5EF4-FFF2-40B4-BE49-F238E27FC236}">
                <a16:creationId xmlns:a16="http://schemas.microsoft.com/office/drawing/2014/main" id="{81F8E742-A6CC-7782-3A2A-C75890B7E112}"/>
              </a:ext>
            </a:extLst>
          </p:cNvPr>
          <p:cNvSpPr txBox="1"/>
          <p:nvPr/>
        </p:nvSpPr>
        <p:spPr>
          <a:xfrm rot="18900000">
            <a:off x="-1069915" y="1812192"/>
            <a:ext cx="4658356" cy="4864876"/>
          </a:xfrm>
          <a:prstGeom prst="rect">
            <a:avLst/>
          </a:prstGeom>
        </p:spPr>
        <p:txBody>
          <a:bodyPr lIns="50800" tIns="50800" rIns="50800" bIns="50800" rtlCol="0" anchor="ctr"/>
          <a:lstStyle/>
          <a:p>
            <a:pPr algn="ctr">
              <a:lnSpc>
                <a:spcPts val="2659"/>
              </a:lnSpc>
              <a:spcBef>
                <a:spcPct val="0"/>
              </a:spcBef>
            </a:pPr>
            <a:endParaRPr/>
          </a:p>
        </p:txBody>
      </p:sp>
      <p:grpSp>
        <p:nvGrpSpPr>
          <p:cNvPr id="2" name="Group 6">
            <a:extLst>
              <a:ext uri="{FF2B5EF4-FFF2-40B4-BE49-F238E27FC236}">
                <a16:creationId xmlns:a16="http://schemas.microsoft.com/office/drawing/2014/main" id="{07CC94F5-168A-2CD1-BEF8-3C1F96A1A40F}"/>
              </a:ext>
            </a:extLst>
          </p:cNvPr>
          <p:cNvGrpSpPr/>
          <p:nvPr/>
        </p:nvGrpSpPr>
        <p:grpSpPr>
          <a:xfrm>
            <a:off x="2664377" y="4469466"/>
            <a:ext cx="8614598" cy="928352"/>
            <a:chOff x="-43371" y="-66675"/>
            <a:chExt cx="1806719" cy="299947"/>
          </a:xfrm>
        </p:grpSpPr>
        <p:sp>
          <p:nvSpPr>
            <p:cNvPr id="5" name="Freeform 7">
              <a:extLst>
                <a:ext uri="{FF2B5EF4-FFF2-40B4-BE49-F238E27FC236}">
                  <a16:creationId xmlns:a16="http://schemas.microsoft.com/office/drawing/2014/main" id="{5397CE96-F4E7-F613-ABEE-5377B9E2E8C9}"/>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12" name="TextBox 8">
              <a:extLst>
                <a:ext uri="{FF2B5EF4-FFF2-40B4-BE49-F238E27FC236}">
                  <a16:creationId xmlns:a16="http://schemas.microsoft.com/office/drawing/2014/main" id="{A850FDF7-34E3-732C-B5B2-F8BA0642121B}"/>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4000" dirty="0">
                  <a:solidFill>
                    <a:srgbClr val="FFFFFF"/>
                  </a:solidFill>
                  <a:latin typeface="+mj-lt"/>
                  <a:ea typeface="Hero"/>
                  <a:cs typeface="Hero"/>
                  <a:sym typeface="Hero"/>
                </a:rPr>
                <a:t>3.1 Lựa chọn công cụ : </a:t>
              </a:r>
              <a:r>
                <a:rPr lang="vi-VN" sz="4000" dirty="0" err="1">
                  <a:solidFill>
                    <a:srgbClr val="FFFFFF"/>
                  </a:solidFill>
                  <a:latin typeface="+mj-lt"/>
                  <a:ea typeface="Hero"/>
                  <a:cs typeface="Hero"/>
                  <a:sym typeface="Hero"/>
                </a:rPr>
                <a:t>Android</a:t>
              </a:r>
              <a:r>
                <a:rPr lang="vi-VN" sz="4000" dirty="0">
                  <a:solidFill>
                    <a:srgbClr val="FFFFFF"/>
                  </a:solidFill>
                  <a:latin typeface="+mj-lt"/>
                  <a:ea typeface="Hero"/>
                  <a:cs typeface="Hero"/>
                  <a:sym typeface="Hero"/>
                </a:rPr>
                <a:t> </a:t>
              </a:r>
              <a:r>
                <a:rPr lang="vi-VN" sz="4000" dirty="0" err="1">
                  <a:solidFill>
                    <a:srgbClr val="FFFFFF"/>
                  </a:solidFill>
                  <a:latin typeface="+mj-lt"/>
                  <a:ea typeface="Hero"/>
                  <a:cs typeface="Hero"/>
                  <a:sym typeface="Hero"/>
                </a:rPr>
                <a:t>Studio</a:t>
              </a:r>
              <a:endParaRPr lang="en-US" sz="4000" dirty="0">
                <a:solidFill>
                  <a:srgbClr val="FFFFFF"/>
                </a:solidFill>
                <a:latin typeface="+mj-lt"/>
                <a:ea typeface="Hero"/>
                <a:cs typeface="Hero"/>
                <a:sym typeface="Hero"/>
              </a:endParaRPr>
            </a:p>
          </p:txBody>
        </p:sp>
      </p:grpSp>
      <p:sp>
        <p:nvSpPr>
          <p:cNvPr id="14" name="TextBox 13">
            <a:extLst>
              <a:ext uri="{FF2B5EF4-FFF2-40B4-BE49-F238E27FC236}">
                <a16:creationId xmlns:a16="http://schemas.microsoft.com/office/drawing/2014/main" id="{1A56FE7B-408B-E0D1-3A2E-6F38B9D78A43}"/>
              </a:ext>
            </a:extLst>
          </p:cNvPr>
          <p:cNvSpPr txBox="1"/>
          <p:nvPr/>
        </p:nvSpPr>
        <p:spPr>
          <a:xfrm>
            <a:off x="2133600" y="5754585"/>
            <a:ext cx="14935200" cy="3129639"/>
          </a:xfrm>
          <a:prstGeom prst="rect">
            <a:avLst/>
          </a:prstGeom>
          <a:noFill/>
        </p:spPr>
        <p:txBody>
          <a:bodyPr wrap="square">
            <a:spAutoFit/>
          </a:bodyPr>
          <a:lstStyle/>
          <a:p>
            <a:pPr marL="0" marR="0">
              <a:lnSpc>
                <a:spcPct val="107000"/>
              </a:lnSpc>
              <a:spcBef>
                <a:spcPts val="400"/>
              </a:spcBef>
              <a:spcAft>
                <a:spcPts val="400"/>
              </a:spcAft>
              <a:tabLst>
                <a:tab pos="2065020" algn="l"/>
              </a:tabLst>
            </a:pPr>
            <a:r>
              <a:rPr lang="vi-VN" sz="3600" dirty="0">
                <a:effectLst/>
                <a:latin typeface="+mj-lt"/>
                <a:ea typeface="Times New Roman" panose="02020603050405020304" pitchFamily="18" charset="0"/>
              </a:rPr>
              <a:t>Tổng quan về </a:t>
            </a:r>
            <a:r>
              <a:rPr lang="vi-VN" sz="3600" dirty="0" err="1">
                <a:effectLst/>
                <a:latin typeface="+mj-lt"/>
                <a:ea typeface="Times New Roman" panose="02020603050405020304" pitchFamily="18" charset="0"/>
              </a:rPr>
              <a:t>Android</a:t>
            </a:r>
            <a:r>
              <a:rPr lang="vi-VN" sz="3600" dirty="0">
                <a:effectLst/>
                <a:latin typeface="+mj-lt"/>
                <a:ea typeface="Times New Roman" panose="02020603050405020304" pitchFamily="18" charset="0"/>
              </a:rPr>
              <a:t> </a:t>
            </a:r>
            <a:r>
              <a:rPr lang="vi-VN" sz="3600" dirty="0" err="1">
                <a:effectLst/>
                <a:latin typeface="+mj-lt"/>
                <a:ea typeface="Times New Roman" panose="02020603050405020304" pitchFamily="18" charset="0"/>
              </a:rPr>
              <a:t>Studio</a:t>
            </a:r>
            <a:r>
              <a:rPr lang="vi-VN" sz="3600" dirty="0">
                <a:effectLst/>
                <a:latin typeface="+mj-lt"/>
                <a:ea typeface="Times New Roman" panose="02020603050405020304" pitchFamily="18" charset="0"/>
              </a:rPr>
              <a:t> </a:t>
            </a:r>
            <a:endParaRPr lang="en-US" sz="3600" dirty="0">
              <a:effectLst/>
              <a:latin typeface="+mj-lt"/>
              <a:ea typeface="Calibri" panose="020F0502020204030204" pitchFamily="34" charset="0"/>
            </a:endParaRPr>
          </a:p>
          <a:p>
            <a:pPr marL="0" marR="0">
              <a:lnSpc>
                <a:spcPct val="107000"/>
              </a:lnSpc>
              <a:spcBef>
                <a:spcPts val="400"/>
              </a:spcBef>
              <a:spcAft>
                <a:spcPts val="400"/>
              </a:spcAft>
              <a:tabLst>
                <a:tab pos="2065020" algn="l"/>
              </a:tabLst>
            </a:pPr>
            <a:r>
              <a:rPr lang="vi-VN" sz="3600" dirty="0">
                <a:effectLst/>
                <a:latin typeface="+mj-lt"/>
                <a:ea typeface="Times New Roman" panose="02020603050405020304" pitchFamily="18" charset="0"/>
              </a:rPr>
              <a:t>-  </a:t>
            </a:r>
            <a:r>
              <a:rPr lang="vi-VN" sz="3600" dirty="0" err="1">
                <a:effectLst/>
                <a:latin typeface="+mj-lt"/>
                <a:ea typeface="Times New Roman" panose="02020603050405020304" pitchFamily="18" charset="0"/>
              </a:rPr>
              <a:t>Android</a:t>
            </a:r>
            <a:r>
              <a:rPr lang="vi-VN" sz="3600" dirty="0">
                <a:effectLst/>
                <a:latin typeface="+mj-lt"/>
                <a:ea typeface="Times New Roman" panose="02020603050405020304" pitchFamily="18" charset="0"/>
              </a:rPr>
              <a:t> </a:t>
            </a:r>
            <a:r>
              <a:rPr lang="vi-VN" sz="3600" dirty="0" err="1">
                <a:effectLst/>
                <a:latin typeface="+mj-lt"/>
                <a:ea typeface="Times New Roman" panose="02020603050405020304" pitchFamily="18" charset="0"/>
              </a:rPr>
              <a:t>Studio</a:t>
            </a:r>
            <a:r>
              <a:rPr lang="vi-VN" sz="3600" dirty="0">
                <a:effectLst/>
                <a:latin typeface="+mj-lt"/>
                <a:ea typeface="Times New Roman" panose="02020603050405020304" pitchFamily="18" charset="0"/>
              </a:rPr>
              <a:t> là IDE chính thức cho phát triển ứng dụng </a:t>
            </a:r>
            <a:r>
              <a:rPr lang="vi-VN" sz="3600" dirty="0" err="1">
                <a:effectLst/>
                <a:latin typeface="+mj-lt"/>
                <a:ea typeface="Times New Roman" panose="02020603050405020304" pitchFamily="18" charset="0"/>
              </a:rPr>
              <a:t>Android</a:t>
            </a:r>
            <a:r>
              <a:rPr lang="vi-VN" sz="3600" dirty="0">
                <a:effectLst/>
                <a:latin typeface="+mj-lt"/>
                <a:ea typeface="Times New Roman" panose="02020603050405020304" pitchFamily="18" charset="0"/>
              </a:rPr>
              <a:t>, được </a:t>
            </a:r>
            <a:r>
              <a:rPr lang="vi-VN" sz="3600" dirty="0" err="1">
                <a:effectLst/>
                <a:latin typeface="+mj-lt"/>
                <a:ea typeface="Times New Roman" panose="02020603050405020304" pitchFamily="18" charset="0"/>
              </a:rPr>
              <a:t>Google</a:t>
            </a:r>
            <a:r>
              <a:rPr lang="vi-VN" sz="3600" dirty="0">
                <a:effectLst/>
                <a:latin typeface="+mj-lt"/>
                <a:ea typeface="Times New Roman" panose="02020603050405020304" pitchFamily="18" charset="0"/>
              </a:rPr>
              <a:t> phát triển dựa trên </a:t>
            </a:r>
            <a:r>
              <a:rPr lang="vi-VN" sz="3600" dirty="0" err="1">
                <a:effectLst/>
                <a:latin typeface="+mj-lt"/>
                <a:ea typeface="Times New Roman" panose="02020603050405020304" pitchFamily="18" charset="0"/>
              </a:rPr>
              <a:t>IntelliJ</a:t>
            </a:r>
            <a:r>
              <a:rPr lang="vi-VN" sz="3600" dirty="0">
                <a:effectLst/>
                <a:latin typeface="+mj-lt"/>
                <a:ea typeface="Times New Roman" panose="02020603050405020304" pitchFamily="18" charset="0"/>
              </a:rPr>
              <a:t> IDEA của </a:t>
            </a:r>
            <a:r>
              <a:rPr lang="vi-VN" sz="3600" dirty="0" err="1">
                <a:effectLst/>
                <a:latin typeface="+mj-lt"/>
                <a:ea typeface="Times New Roman" panose="02020603050405020304" pitchFamily="18" charset="0"/>
              </a:rPr>
              <a:t>JetBrains</a:t>
            </a:r>
            <a:r>
              <a:rPr lang="vi-VN" sz="3600" dirty="0">
                <a:effectLst/>
                <a:latin typeface="+mj-lt"/>
                <a:ea typeface="Times New Roman" panose="02020603050405020304" pitchFamily="18" charset="0"/>
              </a:rPr>
              <a:t>. Nó cung cấp một môi trường phát triển mạnh mẽ, cho phép lập trình viên thiết kế, phát triển, kiểm tra và tối ưu hóa ứng dụng </a:t>
            </a:r>
            <a:r>
              <a:rPr lang="vi-VN" sz="3600" dirty="0" err="1">
                <a:effectLst/>
                <a:latin typeface="+mj-lt"/>
                <a:ea typeface="Times New Roman" panose="02020603050405020304" pitchFamily="18" charset="0"/>
              </a:rPr>
              <a:t>Android</a:t>
            </a:r>
            <a:r>
              <a:rPr lang="vi-VN" sz="3600" dirty="0">
                <a:effectLst/>
                <a:latin typeface="+mj-lt"/>
                <a:ea typeface="Times New Roman" panose="02020603050405020304" pitchFamily="18" charset="0"/>
              </a:rPr>
              <a:t>.</a:t>
            </a:r>
            <a:endParaRPr lang="en-US" sz="3600" dirty="0">
              <a:effectLst/>
              <a:latin typeface="+mj-lt"/>
              <a:ea typeface="Calibri" panose="020F0502020204030204" pitchFamily="34" charset="0"/>
            </a:endParaRPr>
          </a:p>
        </p:txBody>
      </p:sp>
    </p:spTree>
    <p:extLst>
      <p:ext uri="{BB962C8B-B14F-4D97-AF65-F5344CB8AC3E}">
        <p14:creationId xmlns:p14="http://schemas.microsoft.com/office/powerpoint/2010/main" val="3325089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77145-89BF-F80E-C2B0-7D7C593CDBC6}"/>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2E685B25-D90B-AF4D-D369-AA5A6AEC0CE9}"/>
              </a:ext>
            </a:extLst>
          </p:cNvPr>
          <p:cNvSpPr txBox="1"/>
          <p:nvPr/>
        </p:nvSpPr>
        <p:spPr>
          <a:xfrm>
            <a:off x="2351047" y="513570"/>
            <a:ext cx="13585905" cy="2153282"/>
          </a:xfrm>
          <a:prstGeom prst="rect">
            <a:avLst/>
          </a:prstGeom>
        </p:spPr>
        <p:txBody>
          <a:bodyPr wrap="square" lIns="0" tIns="0" rIns="0" bIns="0" rtlCol="0" anchor="t">
            <a:spAutoFit/>
          </a:bodyPr>
          <a:lstStyle/>
          <a:p>
            <a:pPr algn="ctr">
              <a:lnSpc>
                <a:spcPts val="8800"/>
              </a:lnSpc>
            </a:pPr>
            <a:r>
              <a:rPr lang="vi-VN" sz="5400" b="1" dirty="0">
                <a:solidFill>
                  <a:srgbClr val="000000"/>
                </a:solidFill>
                <a:latin typeface="+mj-lt"/>
                <a:ea typeface="Paalalabas Wide"/>
                <a:cs typeface="Paalalabas Wide"/>
                <a:sym typeface="Paalalabas Wide"/>
              </a:rPr>
              <a:t>CHƯƠNG 2: XÂY DỰNG PHẦN MỀM CHO APP ĐỌC SÁCH</a:t>
            </a:r>
            <a:endParaRPr lang="en-US" sz="5400" b="1" dirty="0">
              <a:solidFill>
                <a:srgbClr val="000000"/>
              </a:solidFill>
              <a:latin typeface="+mj-lt"/>
              <a:ea typeface="Paalalabas Wide"/>
              <a:cs typeface="Paalalabas Wide"/>
              <a:sym typeface="Paalalabas Wide"/>
            </a:endParaRPr>
          </a:p>
        </p:txBody>
      </p:sp>
      <p:grpSp>
        <p:nvGrpSpPr>
          <p:cNvPr id="6" name="Group 6">
            <a:extLst>
              <a:ext uri="{FF2B5EF4-FFF2-40B4-BE49-F238E27FC236}">
                <a16:creationId xmlns:a16="http://schemas.microsoft.com/office/drawing/2014/main" id="{D9350B49-C96E-BD96-6FD6-ED1F2D329290}"/>
              </a:ext>
            </a:extLst>
          </p:cNvPr>
          <p:cNvGrpSpPr/>
          <p:nvPr/>
        </p:nvGrpSpPr>
        <p:grpSpPr>
          <a:xfrm>
            <a:off x="2438400" y="2835381"/>
            <a:ext cx="13030200" cy="928352"/>
            <a:chOff x="-43371" y="-66675"/>
            <a:chExt cx="1806719" cy="299947"/>
          </a:xfrm>
        </p:grpSpPr>
        <p:sp>
          <p:nvSpPr>
            <p:cNvPr id="7" name="Freeform 7">
              <a:extLst>
                <a:ext uri="{FF2B5EF4-FFF2-40B4-BE49-F238E27FC236}">
                  <a16:creationId xmlns:a16="http://schemas.microsoft.com/office/drawing/2014/main" id="{3DA9F3BE-54EB-D5E0-444E-16559682CD64}"/>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8" name="TextBox 8">
              <a:extLst>
                <a:ext uri="{FF2B5EF4-FFF2-40B4-BE49-F238E27FC236}">
                  <a16:creationId xmlns:a16="http://schemas.microsoft.com/office/drawing/2014/main" id="{3E5BE68E-9A77-67B1-049A-57EE15B159B4}"/>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4000" dirty="0">
                  <a:solidFill>
                    <a:srgbClr val="FFFFFF"/>
                  </a:solidFill>
                  <a:latin typeface="+mj-lt"/>
                  <a:ea typeface="Hero"/>
                  <a:cs typeface="Hero"/>
                  <a:sym typeface="Hero"/>
                </a:rPr>
                <a:t>Xây dựng phần mềm quản lý hệ thống hoàn chỉnh của dự án</a:t>
              </a:r>
              <a:endParaRPr lang="en-US" sz="4000" dirty="0">
                <a:solidFill>
                  <a:srgbClr val="FFFFFF"/>
                </a:solidFill>
                <a:latin typeface="+mj-lt"/>
                <a:ea typeface="Hero"/>
                <a:cs typeface="Hero"/>
                <a:sym typeface="Hero"/>
              </a:endParaRPr>
            </a:p>
          </p:txBody>
        </p:sp>
      </p:grpSp>
      <p:grpSp>
        <p:nvGrpSpPr>
          <p:cNvPr id="9" name="Group 9">
            <a:extLst>
              <a:ext uri="{FF2B5EF4-FFF2-40B4-BE49-F238E27FC236}">
                <a16:creationId xmlns:a16="http://schemas.microsoft.com/office/drawing/2014/main" id="{A9EDDC49-D7C4-B32C-1861-28E49DF64D54}"/>
              </a:ext>
            </a:extLst>
          </p:cNvPr>
          <p:cNvGrpSpPr/>
          <p:nvPr/>
        </p:nvGrpSpPr>
        <p:grpSpPr>
          <a:xfrm>
            <a:off x="1298140" y="2768795"/>
            <a:ext cx="744020" cy="891757"/>
            <a:chOff x="0" y="-66675"/>
            <a:chExt cx="292207" cy="350230"/>
          </a:xfrm>
        </p:grpSpPr>
        <p:sp>
          <p:nvSpPr>
            <p:cNvPr id="10" name="Freeform 10">
              <a:extLst>
                <a:ext uri="{FF2B5EF4-FFF2-40B4-BE49-F238E27FC236}">
                  <a16:creationId xmlns:a16="http://schemas.microsoft.com/office/drawing/2014/main" id="{8067F173-C571-6129-9C09-3136BE73781F}"/>
                </a:ext>
              </a:extLst>
            </p:cNvPr>
            <p:cNvSpPr/>
            <p:nvPr/>
          </p:nvSpPr>
          <p:spPr>
            <a:xfrm>
              <a:off x="0" y="0"/>
              <a:ext cx="292207" cy="283555"/>
            </a:xfrm>
            <a:custGeom>
              <a:avLst/>
              <a:gdLst/>
              <a:ahLst/>
              <a:cxnLst/>
              <a:rect l="l" t="t" r="r" b="b"/>
              <a:pathLst>
                <a:path w="292207" h="283555">
                  <a:moveTo>
                    <a:pt x="141777" y="0"/>
                  </a:moveTo>
                  <a:lnTo>
                    <a:pt x="150430" y="0"/>
                  </a:lnTo>
                  <a:cubicBezTo>
                    <a:pt x="188032" y="0"/>
                    <a:pt x="224093" y="14937"/>
                    <a:pt x="250682" y="41526"/>
                  </a:cubicBezTo>
                  <a:cubicBezTo>
                    <a:pt x="277270" y="68114"/>
                    <a:pt x="292207" y="104176"/>
                    <a:pt x="292207" y="141777"/>
                  </a:cubicBezTo>
                  <a:lnTo>
                    <a:pt x="292207" y="141777"/>
                  </a:lnTo>
                  <a:cubicBezTo>
                    <a:pt x="292207" y="220079"/>
                    <a:pt x="228731" y="283555"/>
                    <a:pt x="150430" y="283555"/>
                  </a:cubicBezTo>
                  <a:lnTo>
                    <a:pt x="141777" y="283555"/>
                  </a:lnTo>
                  <a:cubicBezTo>
                    <a:pt x="104176" y="283555"/>
                    <a:pt x="68114" y="268617"/>
                    <a:pt x="41526" y="242029"/>
                  </a:cubicBezTo>
                  <a:cubicBezTo>
                    <a:pt x="14937" y="215441"/>
                    <a:pt x="0" y="179379"/>
                    <a:pt x="0" y="141777"/>
                  </a:cubicBezTo>
                  <a:lnTo>
                    <a:pt x="0" y="141777"/>
                  </a:lnTo>
                  <a:cubicBezTo>
                    <a:pt x="0" y="104176"/>
                    <a:pt x="14937" y="68114"/>
                    <a:pt x="41526" y="41526"/>
                  </a:cubicBezTo>
                  <a:cubicBezTo>
                    <a:pt x="68114" y="14937"/>
                    <a:pt x="104176" y="0"/>
                    <a:pt x="141777" y="0"/>
                  </a:cubicBezTo>
                  <a:close/>
                </a:path>
              </a:pathLst>
            </a:custGeom>
            <a:solidFill>
              <a:srgbClr val="E5DFD3"/>
            </a:solidFill>
          </p:spPr>
          <p:txBody>
            <a:bodyPr/>
            <a:lstStyle/>
            <a:p>
              <a:pPr algn="ctr"/>
              <a:r>
                <a:rPr lang="vi-VN" sz="3600" b="1" dirty="0">
                  <a:latin typeface="+mj-lt"/>
                </a:rPr>
                <a:t>3</a:t>
              </a:r>
              <a:endParaRPr lang="en-US" sz="3600" b="1" dirty="0">
                <a:latin typeface="+mj-lt"/>
              </a:endParaRPr>
            </a:p>
          </p:txBody>
        </p:sp>
        <p:sp>
          <p:nvSpPr>
            <p:cNvPr id="11" name="TextBox 11">
              <a:extLst>
                <a:ext uri="{FF2B5EF4-FFF2-40B4-BE49-F238E27FC236}">
                  <a16:creationId xmlns:a16="http://schemas.microsoft.com/office/drawing/2014/main" id="{91ADBA1E-B840-B098-A909-3D7DBFB9C46A}"/>
                </a:ext>
              </a:extLst>
            </p:cNvPr>
            <p:cNvSpPr txBox="1"/>
            <p:nvPr/>
          </p:nvSpPr>
          <p:spPr>
            <a:xfrm>
              <a:off x="0" y="-66675"/>
              <a:ext cx="292207" cy="350230"/>
            </a:xfrm>
            <a:prstGeom prst="rect">
              <a:avLst/>
            </a:prstGeom>
          </p:spPr>
          <p:txBody>
            <a:bodyPr lIns="50800" tIns="50800" rIns="50800" bIns="50800" rtlCol="0" anchor="ctr"/>
            <a:lstStyle/>
            <a:p>
              <a:pPr algn="ctr">
                <a:lnSpc>
                  <a:spcPts val="4200"/>
                </a:lnSpc>
              </a:pPr>
              <a:endParaRPr/>
            </a:p>
          </p:txBody>
        </p:sp>
      </p:grpSp>
      <p:grpSp>
        <p:nvGrpSpPr>
          <p:cNvPr id="23" name="Group 23">
            <a:extLst>
              <a:ext uri="{FF2B5EF4-FFF2-40B4-BE49-F238E27FC236}">
                <a16:creationId xmlns:a16="http://schemas.microsoft.com/office/drawing/2014/main" id="{3EDD0102-2E79-D6D7-3BE6-818CB442443E}"/>
              </a:ext>
            </a:extLst>
          </p:cNvPr>
          <p:cNvGrpSpPr/>
          <p:nvPr/>
        </p:nvGrpSpPr>
        <p:grpSpPr>
          <a:xfrm rot="-2700000">
            <a:off x="1286965" y="741651"/>
            <a:ext cx="832903" cy="832903"/>
            <a:chOff x="0" y="0"/>
            <a:chExt cx="153659" cy="153659"/>
          </a:xfrm>
        </p:grpSpPr>
        <p:sp>
          <p:nvSpPr>
            <p:cNvPr id="24" name="Freeform 24">
              <a:extLst>
                <a:ext uri="{FF2B5EF4-FFF2-40B4-BE49-F238E27FC236}">
                  <a16:creationId xmlns:a16="http://schemas.microsoft.com/office/drawing/2014/main" id="{D470E7F4-57DD-4FBC-8AFD-60D483B69445}"/>
                </a:ext>
              </a:extLst>
            </p:cNvPr>
            <p:cNvSpPr/>
            <p:nvPr/>
          </p:nvSpPr>
          <p:spPr>
            <a:xfrm>
              <a:off x="0" y="0"/>
              <a:ext cx="153659" cy="153659"/>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25" name="TextBox 25">
              <a:extLst>
                <a:ext uri="{FF2B5EF4-FFF2-40B4-BE49-F238E27FC236}">
                  <a16:creationId xmlns:a16="http://schemas.microsoft.com/office/drawing/2014/main" id="{1F95A94C-21F7-4A0C-132A-53D962854D6C}"/>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a:extLst>
              <a:ext uri="{FF2B5EF4-FFF2-40B4-BE49-F238E27FC236}">
                <a16:creationId xmlns:a16="http://schemas.microsoft.com/office/drawing/2014/main" id="{1627AC44-4219-B8B2-68B7-BB2FE3FBD942}"/>
              </a:ext>
            </a:extLst>
          </p:cNvPr>
          <p:cNvSpPr txBox="1"/>
          <p:nvPr/>
        </p:nvSpPr>
        <p:spPr>
          <a:xfrm rot="18900000">
            <a:off x="-1069915" y="1812192"/>
            <a:ext cx="4658356" cy="4864876"/>
          </a:xfrm>
          <a:prstGeom prst="rect">
            <a:avLst/>
          </a:prstGeom>
        </p:spPr>
        <p:txBody>
          <a:bodyPr lIns="50800" tIns="50800" rIns="50800" bIns="50800" rtlCol="0" anchor="ctr"/>
          <a:lstStyle/>
          <a:p>
            <a:pPr algn="ctr">
              <a:lnSpc>
                <a:spcPts val="2659"/>
              </a:lnSpc>
              <a:spcBef>
                <a:spcPct val="0"/>
              </a:spcBef>
            </a:pPr>
            <a:endParaRPr/>
          </a:p>
        </p:txBody>
      </p:sp>
      <p:sp>
        <p:nvSpPr>
          <p:cNvPr id="12" name="TextBox 8">
            <a:extLst>
              <a:ext uri="{FF2B5EF4-FFF2-40B4-BE49-F238E27FC236}">
                <a16:creationId xmlns:a16="http://schemas.microsoft.com/office/drawing/2014/main" id="{1CCB5BD8-2680-A17A-292C-2C8CE38A705A}"/>
              </a:ext>
            </a:extLst>
          </p:cNvPr>
          <p:cNvSpPr txBox="1"/>
          <p:nvPr/>
        </p:nvSpPr>
        <p:spPr>
          <a:xfrm>
            <a:off x="1873791" y="3860715"/>
            <a:ext cx="8407801" cy="928352"/>
          </a:xfrm>
          <a:prstGeom prst="rect">
            <a:avLst/>
          </a:prstGeom>
        </p:spPr>
        <p:txBody>
          <a:bodyPr lIns="50800" tIns="50800" rIns="50800" bIns="50800" rtlCol="0" anchor="ctr"/>
          <a:lstStyle/>
          <a:p>
            <a:pPr>
              <a:lnSpc>
                <a:spcPts val="4200"/>
              </a:lnSpc>
            </a:pPr>
            <a:r>
              <a:rPr lang="vi-VN" sz="4000" dirty="0">
                <a:latin typeface="+mj-lt"/>
                <a:ea typeface="Hero"/>
                <a:cs typeface="Hero"/>
                <a:sym typeface="Hero"/>
              </a:rPr>
              <a:t>3.1 Lựa chọn công cụ : </a:t>
            </a:r>
            <a:r>
              <a:rPr lang="vi-VN" sz="4000" dirty="0" err="1">
                <a:latin typeface="+mj-lt"/>
                <a:ea typeface="Hero"/>
                <a:cs typeface="Hero"/>
                <a:sym typeface="Hero"/>
              </a:rPr>
              <a:t>Android</a:t>
            </a:r>
            <a:r>
              <a:rPr lang="vi-VN" sz="4000" dirty="0">
                <a:latin typeface="+mj-lt"/>
                <a:ea typeface="Hero"/>
                <a:cs typeface="Hero"/>
                <a:sym typeface="Hero"/>
              </a:rPr>
              <a:t> </a:t>
            </a:r>
            <a:r>
              <a:rPr lang="vi-VN" sz="4000" dirty="0" err="1">
                <a:latin typeface="+mj-lt"/>
                <a:ea typeface="Hero"/>
                <a:cs typeface="Hero"/>
                <a:sym typeface="Hero"/>
              </a:rPr>
              <a:t>Studio</a:t>
            </a:r>
            <a:endParaRPr lang="en-US" sz="4000" dirty="0">
              <a:latin typeface="+mj-lt"/>
              <a:ea typeface="Hero"/>
              <a:cs typeface="Hero"/>
              <a:sym typeface="Hero"/>
            </a:endParaRPr>
          </a:p>
        </p:txBody>
      </p:sp>
      <p:sp>
        <p:nvSpPr>
          <p:cNvPr id="15" name="TextBox 14">
            <a:extLst>
              <a:ext uri="{FF2B5EF4-FFF2-40B4-BE49-F238E27FC236}">
                <a16:creationId xmlns:a16="http://schemas.microsoft.com/office/drawing/2014/main" id="{CB4E877F-5EB9-3DBB-BC2C-3D5311DC6ADB}"/>
              </a:ext>
            </a:extLst>
          </p:cNvPr>
          <p:cNvSpPr txBox="1"/>
          <p:nvPr/>
        </p:nvSpPr>
        <p:spPr>
          <a:xfrm>
            <a:off x="5088578" y="7967020"/>
            <a:ext cx="12573000" cy="1657826"/>
          </a:xfrm>
          <a:prstGeom prst="rect">
            <a:avLst/>
          </a:prstGeom>
          <a:noFill/>
        </p:spPr>
        <p:txBody>
          <a:bodyPr wrap="square">
            <a:spAutoFit/>
          </a:bodyPr>
          <a:lstStyle/>
          <a:p>
            <a:pPr marL="342900" marR="0" lvl="0" indent="-342900">
              <a:lnSpc>
                <a:spcPct val="107000"/>
              </a:lnSpc>
              <a:spcBef>
                <a:spcPts val="400"/>
              </a:spcBef>
              <a:spcAft>
                <a:spcPts val="800"/>
              </a:spcAft>
              <a:buFont typeface="Arial" panose="020B0604020202020204" pitchFamily="34" charset="0"/>
              <a:buChar char="+"/>
              <a:tabLst>
                <a:tab pos="2065020" algn="l"/>
              </a:tabLst>
            </a:pPr>
            <a:r>
              <a:rPr lang="vi-VN" sz="2800" u="none" strike="noStrike" dirty="0">
                <a:solidFill>
                  <a:schemeClr val="accent6"/>
                </a:solidFill>
                <a:effectLst/>
                <a:latin typeface="+mj-lt"/>
                <a:ea typeface="Times New Roman" panose="02020603050405020304" pitchFamily="18" charset="0"/>
              </a:rPr>
              <a:t>Hỗ trợ nhiều ngôn ngữ: Hỗ trợ </a:t>
            </a:r>
            <a:r>
              <a:rPr lang="vi-VN" sz="2800" u="none" strike="noStrike" dirty="0" err="1">
                <a:solidFill>
                  <a:schemeClr val="accent6"/>
                </a:solidFill>
                <a:effectLst/>
                <a:latin typeface="+mj-lt"/>
                <a:ea typeface="Times New Roman" panose="02020603050405020304" pitchFamily="18" charset="0"/>
              </a:rPr>
              <a:t>Java</a:t>
            </a: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Kotlin</a:t>
            </a:r>
            <a:r>
              <a:rPr lang="vi-VN" sz="2800" u="none" strike="noStrike" dirty="0">
                <a:solidFill>
                  <a:schemeClr val="accent6"/>
                </a:solidFill>
                <a:effectLst/>
                <a:latin typeface="+mj-lt"/>
                <a:ea typeface="Times New Roman" panose="02020603050405020304" pitchFamily="18" charset="0"/>
              </a:rPr>
              <a:t>, C++, và </a:t>
            </a:r>
            <a:r>
              <a:rPr lang="vi-VN" sz="2800" u="none" strike="noStrike" dirty="0" err="1">
                <a:solidFill>
                  <a:schemeClr val="accent6"/>
                </a:solidFill>
                <a:effectLst/>
                <a:latin typeface="+mj-lt"/>
                <a:ea typeface="Times New Roman" panose="02020603050405020304" pitchFamily="18" charset="0"/>
              </a:rPr>
              <a:t>Dart</a:t>
            </a:r>
            <a:r>
              <a:rPr lang="vi-VN" sz="2800" u="none" strike="noStrike" dirty="0">
                <a:solidFill>
                  <a:schemeClr val="accent6"/>
                </a:solidFill>
                <a:effectLst/>
                <a:latin typeface="+mj-lt"/>
                <a:ea typeface="Times New Roman" panose="02020603050405020304" pitchFamily="18" charset="0"/>
              </a:rPr>
              <a:t> (cho </a:t>
            </a:r>
            <a:r>
              <a:rPr lang="vi-VN" sz="2800" u="none" strike="noStrike" dirty="0" err="1">
                <a:solidFill>
                  <a:schemeClr val="accent6"/>
                </a:solidFill>
                <a:effectLst/>
                <a:latin typeface="+mj-lt"/>
                <a:ea typeface="Times New Roman" panose="02020603050405020304" pitchFamily="18" charset="0"/>
              </a:rPr>
              <a:t>Flutter</a:t>
            </a:r>
            <a:r>
              <a:rPr lang="vi-VN" sz="2800" u="none" strike="noStrike" dirty="0">
                <a:solidFill>
                  <a:schemeClr val="accent6"/>
                </a:solidFill>
                <a:effectLst/>
                <a:latin typeface="+mj-lt"/>
                <a:ea typeface="Times New Roman" panose="02020603050405020304" pitchFamily="18" charset="0"/>
              </a:rPr>
              <a:t>).</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800"/>
              </a:spcAft>
              <a:buFont typeface="Arial" panose="020B0604020202020204" pitchFamily="34" charset="0"/>
              <a:buChar char="+"/>
              <a:tabLst>
                <a:tab pos="2065020" algn="l"/>
              </a:tabLst>
            </a:pPr>
            <a:r>
              <a:rPr lang="vi-VN" sz="2800" u="none" strike="noStrike" dirty="0">
                <a:solidFill>
                  <a:schemeClr val="accent6"/>
                </a:solidFill>
                <a:effectLst/>
                <a:latin typeface="+mj-lt"/>
                <a:ea typeface="Times New Roman" panose="02020603050405020304" pitchFamily="18" charset="0"/>
              </a:rPr>
              <a:t>Tính năng thông minh: Gợi ý mã, tự động hoàn thành, kiểm tra lỗi và định dạng mã.</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4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Refactoring</a:t>
            </a:r>
            <a:r>
              <a:rPr lang="vi-VN" sz="2800" u="none" strike="noStrike" dirty="0">
                <a:solidFill>
                  <a:schemeClr val="accent6"/>
                </a:solidFill>
                <a:effectLst/>
                <a:latin typeface="+mj-lt"/>
                <a:ea typeface="Times New Roman" panose="02020603050405020304" pitchFamily="18" charset="0"/>
              </a:rPr>
              <a:t>: Dễ dàng thay đổi cấu trúc mã mà không làm mất tính toàn vẹn của mã.</a:t>
            </a:r>
            <a:endParaRPr lang="en-US" sz="2800" u="none" strike="noStrike" dirty="0">
              <a:solidFill>
                <a:schemeClr val="accent6"/>
              </a:solidFill>
              <a:effectLst/>
              <a:latin typeface="+mj-lt"/>
              <a:ea typeface="Calibri" panose="020F0502020204030204" pitchFamily="34" charset="0"/>
            </a:endParaRPr>
          </a:p>
        </p:txBody>
      </p:sp>
      <p:grpSp>
        <p:nvGrpSpPr>
          <p:cNvPr id="16" name="Group 17">
            <a:extLst>
              <a:ext uri="{FF2B5EF4-FFF2-40B4-BE49-F238E27FC236}">
                <a16:creationId xmlns:a16="http://schemas.microsoft.com/office/drawing/2014/main" id="{6EF6EE62-4FBC-61F4-6684-7B2B56C8EEE8}"/>
              </a:ext>
            </a:extLst>
          </p:cNvPr>
          <p:cNvGrpSpPr/>
          <p:nvPr/>
        </p:nvGrpSpPr>
        <p:grpSpPr>
          <a:xfrm>
            <a:off x="258887" y="5131859"/>
            <a:ext cx="4184320" cy="1489150"/>
            <a:chOff x="0" y="-9525"/>
            <a:chExt cx="1351939" cy="481139"/>
          </a:xfrm>
        </p:grpSpPr>
        <p:sp>
          <p:nvSpPr>
            <p:cNvPr id="17" name="Freeform 18">
              <a:extLst>
                <a:ext uri="{FF2B5EF4-FFF2-40B4-BE49-F238E27FC236}">
                  <a16:creationId xmlns:a16="http://schemas.microsoft.com/office/drawing/2014/main" id="{F0ECB009-5A51-4C7F-D72E-2D2DE6112DAE}"/>
                </a:ext>
              </a:extLst>
            </p:cNvPr>
            <p:cNvSpPr/>
            <p:nvPr/>
          </p:nvSpPr>
          <p:spPr>
            <a:xfrm>
              <a:off x="0" y="0"/>
              <a:ext cx="1351939" cy="471614"/>
            </a:xfrm>
            <a:custGeom>
              <a:avLst/>
              <a:gdLst/>
              <a:ahLst/>
              <a:cxnLst/>
              <a:rect l="l" t="t" r="r" b="b"/>
              <a:pathLst>
                <a:path w="1351939" h="471614">
                  <a:moveTo>
                    <a:pt x="37004" y="0"/>
                  </a:moveTo>
                  <a:lnTo>
                    <a:pt x="1314934" y="0"/>
                  </a:lnTo>
                  <a:cubicBezTo>
                    <a:pt x="1335371" y="0"/>
                    <a:pt x="1351939" y="16567"/>
                    <a:pt x="1351939" y="37004"/>
                  </a:cubicBezTo>
                  <a:lnTo>
                    <a:pt x="1351939" y="434610"/>
                  </a:lnTo>
                  <a:cubicBezTo>
                    <a:pt x="1351939" y="455047"/>
                    <a:pt x="1335371" y="471614"/>
                    <a:pt x="1314934" y="471614"/>
                  </a:cubicBezTo>
                  <a:lnTo>
                    <a:pt x="37004" y="471614"/>
                  </a:lnTo>
                  <a:cubicBezTo>
                    <a:pt x="16567" y="471614"/>
                    <a:pt x="0" y="455047"/>
                    <a:pt x="0" y="434610"/>
                  </a:cubicBezTo>
                  <a:lnTo>
                    <a:pt x="0" y="37004"/>
                  </a:lnTo>
                  <a:cubicBezTo>
                    <a:pt x="0" y="16567"/>
                    <a:pt x="16567" y="0"/>
                    <a:pt x="37004" y="0"/>
                  </a:cubicBezTo>
                  <a:close/>
                </a:path>
              </a:pathLst>
            </a:custGeom>
            <a:solidFill>
              <a:srgbClr val="FF914D"/>
            </a:solidFill>
          </p:spPr>
          <p:txBody>
            <a:bodyPr/>
            <a:lstStyle/>
            <a:p>
              <a:endParaRPr lang="en-US"/>
            </a:p>
          </p:txBody>
        </p:sp>
        <p:sp>
          <p:nvSpPr>
            <p:cNvPr id="18" name="TextBox 19">
              <a:extLst>
                <a:ext uri="{FF2B5EF4-FFF2-40B4-BE49-F238E27FC236}">
                  <a16:creationId xmlns:a16="http://schemas.microsoft.com/office/drawing/2014/main" id="{10779C17-6C4C-E305-E03D-A765AB8A57BD}"/>
                </a:ext>
              </a:extLst>
            </p:cNvPr>
            <p:cNvSpPr txBox="1"/>
            <p:nvPr/>
          </p:nvSpPr>
          <p:spPr>
            <a:xfrm>
              <a:off x="0" y="-9525"/>
              <a:ext cx="1351939" cy="481139"/>
            </a:xfrm>
            <a:prstGeom prst="rect">
              <a:avLst/>
            </a:prstGeom>
          </p:spPr>
          <p:txBody>
            <a:bodyPr lIns="50800" tIns="50800" rIns="50800" bIns="50800" rtlCol="0" anchor="ctr"/>
            <a:lstStyle/>
            <a:p>
              <a:pPr algn="ctr">
                <a:lnSpc>
                  <a:spcPts val="3600"/>
                </a:lnSpc>
              </a:pPr>
              <a:r>
                <a:rPr lang="vi-VN" sz="3600" dirty="0">
                  <a:solidFill>
                    <a:schemeClr val="bg1"/>
                  </a:solidFill>
                  <a:effectLst/>
                  <a:latin typeface="Times New Roman" panose="02020603050405020304" pitchFamily="18" charset="0"/>
                  <a:ea typeface="Times New Roman" panose="02020603050405020304" pitchFamily="18" charset="0"/>
                </a:rPr>
                <a:t>Tính năng chính của </a:t>
              </a:r>
              <a:r>
                <a:rPr lang="vi-VN" sz="3600" dirty="0" err="1">
                  <a:solidFill>
                    <a:schemeClr val="bg1"/>
                  </a:solidFill>
                  <a:effectLst/>
                  <a:latin typeface="Times New Roman" panose="02020603050405020304" pitchFamily="18" charset="0"/>
                  <a:ea typeface="Times New Roman" panose="02020603050405020304" pitchFamily="18" charset="0"/>
                </a:rPr>
                <a:t>Android</a:t>
              </a:r>
              <a:r>
                <a:rPr lang="vi-VN" sz="3600" dirty="0">
                  <a:solidFill>
                    <a:schemeClr val="bg1"/>
                  </a:solidFill>
                  <a:effectLst/>
                  <a:latin typeface="Times New Roman" panose="02020603050405020304" pitchFamily="18" charset="0"/>
                  <a:ea typeface="Times New Roman" panose="02020603050405020304" pitchFamily="18" charset="0"/>
                </a:rPr>
                <a:t> </a:t>
              </a:r>
              <a:r>
                <a:rPr lang="vi-VN" sz="3600" dirty="0" err="1">
                  <a:solidFill>
                    <a:schemeClr val="bg1"/>
                  </a:solidFill>
                  <a:effectLst/>
                  <a:latin typeface="Times New Roman" panose="02020603050405020304" pitchFamily="18" charset="0"/>
                  <a:ea typeface="Times New Roman" panose="02020603050405020304" pitchFamily="18" charset="0"/>
                </a:rPr>
                <a:t>Studio</a:t>
              </a:r>
              <a:endParaRPr lang="en-US" sz="3600" dirty="0">
                <a:solidFill>
                  <a:schemeClr val="bg1"/>
                </a:solidFill>
                <a:latin typeface="Hero Bold"/>
                <a:ea typeface="Hero Bold"/>
                <a:cs typeface="Hero Bold"/>
                <a:sym typeface="Hero Bold"/>
              </a:endParaRPr>
            </a:p>
          </p:txBody>
        </p:sp>
      </p:grpSp>
      <p:sp>
        <p:nvSpPr>
          <p:cNvPr id="19" name="TextBox 18">
            <a:extLst>
              <a:ext uri="{FF2B5EF4-FFF2-40B4-BE49-F238E27FC236}">
                <a16:creationId xmlns:a16="http://schemas.microsoft.com/office/drawing/2014/main" id="{91C9408B-7436-581F-02C9-77BA1B309EC3}"/>
              </a:ext>
            </a:extLst>
          </p:cNvPr>
          <p:cNvSpPr txBox="1"/>
          <p:nvPr/>
        </p:nvSpPr>
        <p:spPr>
          <a:xfrm>
            <a:off x="5119059" y="5001623"/>
            <a:ext cx="12542519" cy="2477281"/>
          </a:xfrm>
          <a:prstGeom prst="rect">
            <a:avLst/>
          </a:prstGeom>
          <a:noFill/>
        </p:spPr>
        <p:txBody>
          <a:bodyPr wrap="square">
            <a:spAutoFit/>
          </a:bodyPr>
          <a:lstStyle/>
          <a:p>
            <a:pPr marL="342900" marR="0" lvl="0" indent="-342900">
              <a:lnSpc>
                <a:spcPct val="107000"/>
              </a:lnSpc>
              <a:spcBef>
                <a:spcPts val="400"/>
              </a:spcBef>
              <a:spcAft>
                <a:spcPts val="800"/>
              </a:spcAft>
              <a:buFont typeface="Arial" panose="020B0604020202020204" pitchFamily="34" charset="0"/>
              <a:buChar char="+"/>
              <a:tabLst>
                <a:tab pos="2065020" algn="l"/>
              </a:tabLst>
            </a:pPr>
            <a:r>
              <a:rPr lang="vi-VN" sz="2800" u="none" strike="noStrike" dirty="0">
                <a:solidFill>
                  <a:schemeClr val="accent6"/>
                </a:solidFill>
                <a:effectLst/>
                <a:latin typeface="+mj-lt"/>
                <a:ea typeface="Times New Roman" panose="02020603050405020304" pitchFamily="18" charset="0"/>
              </a:rPr>
              <a:t>Giao diện người dùng (UI) Thiết kế UI: </a:t>
            </a:r>
            <a:r>
              <a:rPr lang="vi-VN" sz="2800" u="none" strike="noStrike" dirty="0" err="1">
                <a:solidFill>
                  <a:schemeClr val="accent6"/>
                </a:solidFill>
                <a:effectLst/>
                <a:latin typeface="+mj-lt"/>
                <a:ea typeface="Times New Roman" panose="02020603050405020304" pitchFamily="18" charset="0"/>
              </a:rPr>
              <a:t>Android</a:t>
            </a: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Studio</a:t>
            </a:r>
            <a:r>
              <a:rPr lang="vi-VN" sz="2800" u="none" strike="noStrike" dirty="0">
                <a:solidFill>
                  <a:schemeClr val="accent6"/>
                </a:solidFill>
                <a:effectLst/>
                <a:latin typeface="+mj-lt"/>
                <a:ea typeface="Times New Roman" panose="02020603050405020304" pitchFamily="18" charset="0"/>
              </a:rPr>
              <a:t> có công cụ thiết kế kéo và thả (</a:t>
            </a:r>
            <a:r>
              <a:rPr lang="vi-VN" sz="2800" u="none" strike="noStrike" dirty="0" err="1">
                <a:solidFill>
                  <a:schemeClr val="accent6"/>
                </a:solidFill>
                <a:effectLst/>
                <a:latin typeface="+mj-lt"/>
                <a:ea typeface="Times New Roman" panose="02020603050405020304" pitchFamily="18" charset="0"/>
              </a:rPr>
              <a:t>Drag-and-Drop</a:t>
            </a:r>
            <a:r>
              <a:rPr lang="vi-VN" sz="2800" u="none" strike="noStrike" dirty="0">
                <a:solidFill>
                  <a:schemeClr val="accent6"/>
                </a:solidFill>
                <a:effectLst/>
                <a:latin typeface="+mj-lt"/>
                <a:ea typeface="Times New Roman" panose="02020603050405020304" pitchFamily="18" charset="0"/>
              </a:rPr>
              <a:t>), cho phép lập trình viên dễ dàng tạo giao diện người dùng bằng cách sử dụng XML hoặc công cụ thiết kế trực quan.</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400"/>
              </a:spcAft>
              <a:buFont typeface="Arial" panose="020B0604020202020204" pitchFamily="34" charset="0"/>
              <a:buChar char="+"/>
              <a:tabLst>
                <a:tab pos="2065020" algn="l"/>
              </a:tabLst>
            </a:pPr>
            <a:r>
              <a:rPr lang="vi-VN" sz="2800" u="none" strike="noStrike" dirty="0">
                <a:solidFill>
                  <a:schemeClr val="accent6"/>
                </a:solidFill>
                <a:effectLst/>
                <a:latin typeface="+mj-lt"/>
                <a:ea typeface="Times New Roman" panose="02020603050405020304" pitchFamily="18" charset="0"/>
              </a:rPr>
              <a:t>Chế độ xem trực tiếp: Cho phép xem trước giao diện người dùng trong thời gian thực khi thay đổi mã.</a:t>
            </a:r>
            <a:endParaRPr lang="en-US" sz="2800" u="none" strike="noStrike" dirty="0">
              <a:solidFill>
                <a:schemeClr val="accent6"/>
              </a:solidFill>
              <a:effectLst/>
              <a:latin typeface="+mj-lt"/>
              <a:ea typeface="Calibri" panose="020F0502020204030204" pitchFamily="34" charset="0"/>
            </a:endParaRPr>
          </a:p>
        </p:txBody>
      </p:sp>
      <p:grpSp>
        <p:nvGrpSpPr>
          <p:cNvPr id="20" name="Group 21">
            <a:extLst>
              <a:ext uri="{FF2B5EF4-FFF2-40B4-BE49-F238E27FC236}">
                <a16:creationId xmlns:a16="http://schemas.microsoft.com/office/drawing/2014/main" id="{0EFFD113-825B-46EB-DC7A-9E9654ADE7BA}"/>
              </a:ext>
            </a:extLst>
          </p:cNvPr>
          <p:cNvGrpSpPr/>
          <p:nvPr/>
        </p:nvGrpSpPr>
        <p:grpSpPr>
          <a:xfrm>
            <a:off x="258887" y="7949671"/>
            <a:ext cx="4184320" cy="1459670"/>
            <a:chOff x="0" y="0"/>
            <a:chExt cx="1351939" cy="471614"/>
          </a:xfrm>
        </p:grpSpPr>
        <p:sp>
          <p:nvSpPr>
            <p:cNvPr id="21" name="Freeform 22">
              <a:extLst>
                <a:ext uri="{FF2B5EF4-FFF2-40B4-BE49-F238E27FC236}">
                  <a16:creationId xmlns:a16="http://schemas.microsoft.com/office/drawing/2014/main" id="{13A762A1-DD7D-679C-9B6F-C3E1A9E2FA6F}"/>
                </a:ext>
              </a:extLst>
            </p:cNvPr>
            <p:cNvSpPr/>
            <p:nvPr/>
          </p:nvSpPr>
          <p:spPr>
            <a:xfrm>
              <a:off x="0" y="0"/>
              <a:ext cx="1351939" cy="471614"/>
            </a:xfrm>
            <a:custGeom>
              <a:avLst/>
              <a:gdLst/>
              <a:ahLst/>
              <a:cxnLst/>
              <a:rect l="l" t="t" r="r" b="b"/>
              <a:pathLst>
                <a:path w="1351939" h="471614">
                  <a:moveTo>
                    <a:pt x="37004" y="0"/>
                  </a:moveTo>
                  <a:lnTo>
                    <a:pt x="1314934" y="0"/>
                  </a:lnTo>
                  <a:cubicBezTo>
                    <a:pt x="1335371" y="0"/>
                    <a:pt x="1351939" y="16567"/>
                    <a:pt x="1351939" y="37004"/>
                  </a:cubicBezTo>
                  <a:lnTo>
                    <a:pt x="1351939" y="434610"/>
                  </a:lnTo>
                  <a:cubicBezTo>
                    <a:pt x="1351939" y="455047"/>
                    <a:pt x="1335371" y="471614"/>
                    <a:pt x="1314934" y="471614"/>
                  </a:cubicBezTo>
                  <a:lnTo>
                    <a:pt x="37004" y="471614"/>
                  </a:lnTo>
                  <a:cubicBezTo>
                    <a:pt x="16567" y="471614"/>
                    <a:pt x="0" y="455047"/>
                    <a:pt x="0" y="434610"/>
                  </a:cubicBezTo>
                  <a:lnTo>
                    <a:pt x="0" y="37004"/>
                  </a:lnTo>
                  <a:cubicBezTo>
                    <a:pt x="0" y="16567"/>
                    <a:pt x="16567" y="0"/>
                    <a:pt x="37004" y="0"/>
                  </a:cubicBezTo>
                  <a:close/>
                </a:path>
              </a:pathLst>
            </a:custGeom>
            <a:solidFill>
              <a:srgbClr val="E5DFD3"/>
            </a:solidFill>
          </p:spPr>
          <p:txBody>
            <a:bodyPr/>
            <a:lstStyle/>
            <a:p>
              <a:endParaRPr lang="en-US"/>
            </a:p>
          </p:txBody>
        </p:sp>
        <p:sp>
          <p:nvSpPr>
            <p:cNvPr id="22" name="TextBox 23">
              <a:extLst>
                <a:ext uri="{FF2B5EF4-FFF2-40B4-BE49-F238E27FC236}">
                  <a16:creationId xmlns:a16="http://schemas.microsoft.com/office/drawing/2014/main" id="{AC9B064A-2B59-4C24-701B-7B35124C2BE1}"/>
                </a:ext>
              </a:extLst>
            </p:cNvPr>
            <p:cNvSpPr txBox="1"/>
            <p:nvPr/>
          </p:nvSpPr>
          <p:spPr>
            <a:xfrm>
              <a:off x="0" y="-9525"/>
              <a:ext cx="1351939" cy="481139"/>
            </a:xfrm>
            <a:prstGeom prst="rect">
              <a:avLst/>
            </a:prstGeom>
          </p:spPr>
          <p:txBody>
            <a:bodyPr lIns="50800" tIns="50800" rIns="50800" bIns="50800" rtlCol="0" anchor="ctr"/>
            <a:lstStyle/>
            <a:p>
              <a:pPr algn="ctr">
                <a:lnSpc>
                  <a:spcPts val="3600"/>
                </a:lnSpc>
              </a:pPr>
              <a:r>
                <a:rPr lang="vi-VN" sz="3600" dirty="0">
                  <a:effectLst/>
                  <a:latin typeface="Times New Roman" panose="02020603050405020304" pitchFamily="18" charset="0"/>
                  <a:ea typeface="Times New Roman" panose="02020603050405020304" pitchFamily="18" charset="0"/>
                </a:rPr>
                <a:t>Trình soạn thảo mã</a:t>
              </a:r>
              <a:endParaRPr lang="en-US" sz="3600" dirty="0">
                <a:solidFill>
                  <a:srgbClr val="000000"/>
                </a:solidFill>
                <a:latin typeface="Hero Bold"/>
                <a:ea typeface="Hero Bold"/>
                <a:cs typeface="Hero Bold"/>
                <a:sym typeface="Hero Bold"/>
              </a:endParaRPr>
            </a:p>
          </p:txBody>
        </p:sp>
      </p:grpSp>
    </p:spTree>
    <p:extLst>
      <p:ext uri="{BB962C8B-B14F-4D97-AF65-F5344CB8AC3E}">
        <p14:creationId xmlns:p14="http://schemas.microsoft.com/office/powerpoint/2010/main" val="2394760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1" name="Group 21"/>
          <p:cNvGrpSpPr/>
          <p:nvPr/>
        </p:nvGrpSpPr>
        <p:grpSpPr>
          <a:xfrm>
            <a:off x="381001" y="1002194"/>
            <a:ext cx="4184320" cy="1459670"/>
            <a:chOff x="0" y="0"/>
            <a:chExt cx="1351939" cy="471614"/>
          </a:xfrm>
        </p:grpSpPr>
        <p:sp>
          <p:nvSpPr>
            <p:cNvPr id="22" name="Freeform 22"/>
            <p:cNvSpPr/>
            <p:nvPr/>
          </p:nvSpPr>
          <p:spPr>
            <a:xfrm>
              <a:off x="0" y="0"/>
              <a:ext cx="1351939" cy="471614"/>
            </a:xfrm>
            <a:custGeom>
              <a:avLst/>
              <a:gdLst/>
              <a:ahLst/>
              <a:cxnLst/>
              <a:rect l="l" t="t" r="r" b="b"/>
              <a:pathLst>
                <a:path w="1351939" h="471614">
                  <a:moveTo>
                    <a:pt x="37004" y="0"/>
                  </a:moveTo>
                  <a:lnTo>
                    <a:pt x="1314934" y="0"/>
                  </a:lnTo>
                  <a:cubicBezTo>
                    <a:pt x="1335371" y="0"/>
                    <a:pt x="1351939" y="16567"/>
                    <a:pt x="1351939" y="37004"/>
                  </a:cubicBezTo>
                  <a:lnTo>
                    <a:pt x="1351939" y="434610"/>
                  </a:lnTo>
                  <a:cubicBezTo>
                    <a:pt x="1351939" y="455047"/>
                    <a:pt x="1335371" y="471614"/>
                    <a:pt x="1314934" y="471614"/>
                  </a:cubicBezTo>
                  <a:lnTo>
                    <a:pt x="37004" y="471614"/>
                  </a:lnTo>
                  <a:cubicBezTo>
                    <a:pt x="16567" y="471614"/>
                    <a:pt x="0" y="455047"/>
                    <a:pt x="0" y="434610"/>
                  </a:cubicBezTo>
                  <a:lnTo>
                    <a:pt x="0" y="37004"/>
                  </a:lnTo>
                  <a:cubicBezTo>
                    <a:pt x="0" y="16567"/>
                    <a:pt x="16567" y="0"/>
                    <a:pt x="37004" y="0"/>
                  </a:cubicBezTo>
                  <a:close/>
                </a:path>
              </a:pathLst>
            </a:custGeom>
            <a:solidFill>
              <a:srgbClr val="E5DFD3"/>
            </a:solidFill>
          </p:spPr>
          <p:txBody>
            <a:bodyPr/>
            <a:lstStyle/>
            <a:p>
              <a:endParaRPr lang="en-US"/>
            </a:p>
          </p:txBody>
        </p:sp>
        <p:sp>
          <p:nvSpPr>
            <p:cNvPr id="23" name="TextBox 23"/>
            <p:cNvSpPr txBox="1"/>
            <p:nvPr/>
          </p:nvSpPr>
          <p:spPr>
            <a:xfrm>
              <a:off x="0" y="-9525"/>
              <a:ext cx="1351939" cy="481139"/>
            </a:xfrm>
            <a:prstGeom prst="rect">
              <a:avLst/>
            </a:prstGeom>
          </p:spPr>
          <p:txBody>
            <a:bodyPr lIns="50800" tIns="50800" rIns="50800" bIns="50800" rtlCol="0" anchor="ctr"/>
            <a:lstStyle/>
            <a:p>
              <a:pPr algn="ctr">
                <a:lnSpc>
                  <a:spcPts val="3600"/>
                </a:lnSpc>
              </a:pPr>
              <a:r>
                <a:rPr lang="vi-VN" sz="3600" dirty="0">
                  <a:effectLst/>
                  <a:latin typeface="Times New Roman" panose="02020603050405020304" pitchFamily="18" charset="0"/>
                  <a:ea typeface="Times New Roman" panose="02020603050405020304" pitchFamily="18" charset="0"/>
                </a:rPr>
                <a:t>Hệ thống xây dựng </a:t>
              </a:r>
              <a:r>
                <a:rPr lang="vi-VN" sz="3600" dirty="0" err="1">
                  <a:effectLst/>
                  <a:latin typeface="Times New Roman" panose="02020603050405020304" pitchFamily="18" charset="0"/>
                  <a:ea typeface="Times New Roman" panose="02020603050405020304" pitchFamily="18" charset="0"/>
                </a:rPr>
                <a:t>Gradle</a:t>
              </a:r>
              <a:endParaRPr lang="en-US" sz="3600" dirty="0">
                <a:solidFill>
                  <a:srgbClr val="000000"/>
                </a:solidFill>
                <a:latin typeface="Hero Bold"/>
                <a:ea typeface="Hero Bold"/>
                <a:cs typeface="Hero Bold"/>
                <a:sym typeface="Hero Bold"/>
              </a:endParaRPr>
            </a:p>
          </p:txBody>
        </p:sp>
      </p:grpSp>
      <p:sp>
        <p:nvSpPr>
          <p:cNvPr id="24" name="AutoShape 2" descr="How to Install and Use Android Studio Bot: Easy Guide for Beginners | by  DuAa AwAn | Medium">
            <a:extLst>
              <a:ext uri="{FF2B5EF4-FFF2-40B4-BE49-F238E27FC236}">
                <a16:creationId xmlns:a16="http://schemas.microsoft.com/office/drawing/2014/main" id="{88F3C1B8-D64C-86DE-838F-DEC5DFFEA89C}"/>
              </a:ext>
            </a:extLst>
          </p:cNvPr>
          <p:cNvSpPr>
            <a:spLocks noChangeAspect="1" noChangeArrowheads="1"/>
          </p:cNvSpPr>
          <p:nvPr/>
        </p:nvSpPr>
        <p:spPr bwMode="auto">
          <a:xfrm>
            <a:off x="10477502" y="1528952"/>
            <a:ext cx="4495800" cy="4495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TextBox 24">
            <a:extLst>
              <a:ext uri="{FF2B5EF4-FFF2-40B4-BE49-F238E27FC236}">
                <a16:creationId xmlns:a16="http://schemas.microsoft.com/office/drawing/2014/main" id="{9827DCD3-66B9-E9E5-59A9-B5094E9ADAC5}"/>
              </a:ext>
            </a:extLst>
          </p:cNvPr>
          <p:cNvSpPr txBox="1"/>
          <p:nvPr/>
        </p:nvSpPr>
        <p:spPr>
          <a:xfrm>
            <a:off x="5334000" y="723900"/>
            <a:ext cx="12572999" cy="2016258"/>
          </a:xfrm>
          <a:prstGeom prst="rect">
            <a:avLst/>
          </a:prstGeom>
          <a:noFill/>
        </p:spPr>
        <p:txBody>
          <a:bodyPr wrap="square">
            <a:spAutoFit/>
          </a:bodyPr>
          <a:lstStyle/>
          <a:p>
            <a:pPr marL="342900" marR="0" lvl="0" indent="-342900">
              <a:lnSpc>
                <a:spcPct val="107000"/>
              </a:lnSpc>
              <a:spcBef>
                <a:spcPts val="400"/>
              </a:spcBef>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Android</a:t>
            </a: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Studio</a:t>
            </a:r>
            <a:r>
              <a:rPr lang="vi-VN" sz="2800" u="none" strike="noStrike" dirty="0">
                <a:solidFill>
                  <a:schemeClr val="accent6"/>
                </a:solidFill>
                <a:effectLst/>
                <a:latin typeface="+mj-lt"/>
                <a:ea typeface="Times New Roman" panose="02020603050405020304" pitchFamily="18" charset="0"/>
              </a:rPr>
              <a:t> sử dụng </a:t>
            </a:r>
            <a:r>
              <a:rPr lang="vi-VN" sz="2800" u="none" strike="noStrike" dirty="0" err="1">
                <a:solidFill>
                  <a:schemeClr val="accent6"/>
                </a:solidFill>
                <a:effectLst/>
                <a:latin typeface="+mj-lt"/>
                <a:ea typeface="Times New Roman" panose="02020603050405020304" pitchFamily="18" charset="0"/>
              </a:rPr>
              <a:t>Gradle</a:t>
            </a:r>
            <a:r>
              <a:rPr lang="vi-VN" sz="2800" u="none" strike="noStrike" dirty="0">
                <a:solidFill>
                  <a:schemeClr val="accent6"/>
                </a:solidFill>
                <a:effectLst/>
                <a:latin typeface="+mj-lt"/>
                <a:ea typeface="Times New Roman" panose="02020603050405020304" pitchFamily="18" charset="0"/>
              </a:rPr>
              <a:t> làm hệ thống xây dựng, cho phép quản lý phụ thuộc và cấu hình dự án một cách linh hoạt và mạnh mẽ.</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400"/>
              </a:spcAft>
              <a:buFont typeface="Arial" panose="020B0604020202020204" pitchFamily="34" charset="0"/>
              <a:buChar char="+"/>
              <a:tabLst>
                <a:tab pos="2065020" algn="l"/>
              </a:tabLst>
            </a:pPr>
            <a:r>
              <a:rPr lang="vi-VN" sz="2800" u="none" strike="noStrike" dirty="0">
                <a:solidFill>
                  <a:schemeClr val="accent6"/>
                </a:solidFill>
                <a:effectLst/>
                <a:latin typeface="+mj-lt"/>
                <a:ea typeface="Times New Roman" panose="02020603050405020304" pitchFamily="18" charset="0"/>
              </a:rPr>
              <a:t>Tạo các </a:t>
            </a:r>
            <a:r>
              <a:rPr lang="vi-VN" sz="2800" u="none" strike="noStrike" dirty="0" err="1">
                <a:solidFill>
                  <a:schemeClr val="accent6"/>
                </a:solidFill>
                <a:effectLst/>
                <a:latin typeface="+mj-lt"/>
                <a:ea typeface="Times New Roman" panose="02020603050405020304" pitchFamily="18" charset="0"/>
              </a:rPr>
              <a:t>variant</a:t>
            </a:r>
            <a:r>
              <a:rPr lang="vi-VN" sz="2800" u="none" strike="noStrike" dirty="0">
                <a:solidFill>
                  <a:schemeClr val="accent6"/>
                </a:solidFill>
                <a:effectLst/>
                <a:latin typeface="+mj-lt"/>
                <a:ea typeface="Times New Roman" panose="02020603050405020304" pitchFamily="18" charset="0"/>
              </a:rPr>
              <a:t> xây dựng: Hỗ trợ tạo các phiên bản khác nhau của ứng dụng cho các môi trường (như </a:t>
            </a:r>
            <a:r>
              <a:rPr lang="vi-VN" sz="2800" u="none" strike="noStrike" dirty="0" err="1">
                <a:solidFill>
                  <a:schemeClr val="accent6"/>
                </a:solidFill>
                <a:effectLst/>
                <a:latin typeface="+mj-lt"/>
                <a:ea typeface="Times New Roman" panose="02020603050405020304" pitchFamily="18" charset="0"/>
              </a:rPr>
              <a:t>debug</a:t>
            </a:r>
            <a:r>
              <a:rPr lang="vi-VN" sz="2800" u="none" strike="noStrike" dirty="0">
                <a:solidFill>
                  <a:schemeClr val="accent6"/>
                </a:solidFill>
                <a:effectLst/>
                <a:latin typeface="+mj-lt"/>
                <a:ea typeface="Times New Roman" panose="02020603050405020304" pitchFamily="18" charset="0"/>
              </a:rPr>
              <a:t> và </a:t>
            </a:r>
            <a:r>
              <a:rPr lang="vi-VN" sz="2800" u="none" strike="noStrike" dirty="0" err="1">
                <a:solidFill>
                  <a:schemeClr val="accent6"/>
                </a:solidFill>
                <a:effectLst/>
                <a:latin typeface="+mj-lt"/>
                <a:ea typeface="Times New Roman" panose="02020603050405020304" pitchFamily="18" charset="0"/>
              </a:rPr>
              <a:t>release</a:t>
            </a:r>
            <a:r>
              <a:rPr lang="vi-VN" sz="2800" u="none" strike="noStrike" dirty="0">
                <a:solidFill>
                  <a:schemeClr val="accent6"/>
                </a:solidFill>
                <a:effectLst/>
                <a:latin typeface="+mj-lt"/>
                <a:ea typeface="Times New Roman" panose="02020603050405020304" pitchFamily="18" charset="0"/>
              </a:rPr>
              <a:t>).</a:t>
            </a:r>
            <a:endParaRPr lang="en-US" sz="2800" u="none" strike="noStrike" dirty="0">
              <a:solidFill>
                <a:schemeClr val="accent6"/>
              </a:solidFill>
              <a:effectLst/>
              <a:latin typeface="+mj-lt"/>
              <a:ea typeface="Calibri" panose="020F0502020204030204" pitchFamily="34" charset="0"/>
            </a:endParaRPr>
          </a:p>
        </p:txBody>
      </p:sp>
      <p:grpSp>
        <p:nvGrpSpPr>
          <p:cNvPr id="31" name="Group 17">
            <a:extLst>
              <a:ext uri="{FF2B5EF4-FFF2-40B4-BE49-F238E27FC236}">
                <a16:creationId xmlns:a16="http://schemas.microsoft.com/office/drawing/2014/main" id="{A3C4E6E6-6FC2-D806-E122-9CCDD90A15A7}"/>
              </a:ext>
            </a:extLst>
          </p:cNvPr>
          <p:cNvGrpSpPr/>
          <p:nvPr/>
        </p:nvGrpSpPr>
        <p:grpSpPr>
          <a:xfrm>
            <a:off x="381001" y="4037060"/>
            <a:ext cx="4184320" cy="1489150"/>
            <a:chOff x="0" y="-9525"/>
            <a:chExt cx="1351939" cy="481139"/>
          </a:xfrm>
        </p:grpSpPr>
        <p:sp>
          <p:nvSpPr>
            <p:cNvPr id="32" name="Freeform 18">
              <a:extLst>
                <a:ext uri="{FF2B5EF4-FFF2-40B4-BE49-F238E27FC236}">
                  <a16:creationId xmlns:a16="http://schemas.microsoft.com/office/drawing/2014/main" id="{BB1FD82C-0E11-1E8E-0446-A93F7092EC15}"/>
                </a:ext>
              </a:extLst>
            </p:cNvPr>
            <p:cNvSpPr/>
            <p:nvPr/>
          </p:nvSpPr>
          <p:spPr>
            <a:xfrm>
              <a:off x="0" y="0"/>
              <a:ext cx="1351939" cy="471614"/>
            </a:xfrm>
            <a:custGeom>
              <a:avLst/>
              <a:gdLst/>
              <a:ahLst/>
              <a:cxnLst/>
              <a:rect l="l" t="t" r="r" b="b"/>
              <a:pathLst>
                <a:path w="1351939" h="471614">
                  <a:moveTo>
                    <a:pt x="37004" y="0"/>
                  </a:moveTo>
                  <a:lnTo>
                    <a:pt x="1314934" y="0"/>
                  </a:lnTo>
                  <a:cubicBezTo>
                    <a:pt x="1335371" y="0"/>
                    <a:pt x="1351939" y="16567"/>
                    <a:pt x="1351939" y="37004"/>
                  </a:cubicBezTo>
                  <a:lnTo>
                    <a:pt x="1351939" y="434610"/>
                  </a:lnTo>
                  <a:cubicBezTo>
                    <a:pt x="1351939" y="455047"/>
                    <a:pt x="1335371" y="471614"/>
                    <a:pt x="1314934" y="471614"/>
                  </a:cubicBezTo>
                  <a:lnTo>
                    <a:pt x="37004" y="471614"/>
                  </a:lnTo>
                  <a:cubicBezTo>
                    <a:pt x="16567" y="471614"/>
                    <a:pt x="0" y="455047"/>
                    <a:pt x="0" y="434610"/>
                  </a:cubicBezTo>
                  <a:lnTo>
                    <a:pt x="0" y="37004"/>
                  </a:lnTo>
                  <a:cubicBezTo>
                    <a:pt x="0" y="16567"/>
                    <a:pt x="16567" y="0"/>
                    <a:pt x="37004" y="0"/>
                  </a:cubicBezTo>
                  <a:close/>
                </a:path>
              </a:pathLst>
            </a:custGeom>
            <a:solidFill>
              <a:srgbClr val="FF914D"/>
            </a:solidFill>
          </p:spPr>
          <p:txBody>
            <a:bodyPr/>
            <a:lstStyle/>
            <a:p>
              <a:endParaRPr lang="en-US"/>
            </a:p>
          </p:txBody>
        </p:sp>
        <p:sp>
          <p:nvSpPr>
            <p:cNvPr id="33" name="TextBox 19">
              <a:extLst>
                <a:ext uri="{FF2B5EF4-FFF2-40B4-BE49-F238E27FC236}">
                  <a16:creationId xmlns:a16="http://schemas.microsoft.com/office/drawing/2014/main" id="{3CAEB19D-0235-4CFC-B531-68BC2CC81377}"/>
                </a:ext>
              </a:extLst>
            </p:cNvPr>
            <p:cNvSpPr txBox="1"/>
            <p:nvPr/>
          </p:nvSpPr>
          <p:spPr>
            <a:xfrm>
              <a:off x="0" y="-9525"/>
              <a:ext cx="1351939" cy="481139"/>
            </a:xfrm>
            <a:prstGeom prst="rect">
              <a:avLst/>
            </a:prstGeom>
          </p:spPr>
          <p:txBody>
            <a:bodyPr lIns="50800" tIns="50800" rIns="50800" bIns="50800" rtlCol="0" anchor="ctr"/>
            <a:lstStyle/>
            <a:p>
              <a:pPr algn="ctr">
                <a:lnSpc>
                  <a:spcPts val="3600"/>
                </a:lnSpc>
              </a:pPr>
              <a:r>
                <a:rPr lang="vi-VN" sz="3600" dirty="0">
                  <a:solidFill>
                    <a:schemeClr val="bg1"/>
                  </a:solidFill>
                  <a:effectLst/>
                  <a:latin typeface="Times New Roman" panose="02020603050405020304" pitchFamily="18" charset="0"/>
                  <a:ea typeface="Times New Roman" panose="02020603050405020304" pitchFamily="18" charset="0"/>
                </a:rPr>
                <a:t>Trình giả lập </a:t>
              </a:r>
              <a:r>
                <a:rPr lang="vi-VN" sz="3600" dirty="0" err="1">
                  <a:solidFill>
                    <a:schemeClr val="bg1"/>
                  </a:solidFill>
                  <a:effectLst/>
                  <a:latin typeface="Times New Roman" panose="02020603050405020304" pitchFamily="18" charset="0"/>
                  <a:ea typeface="Times New Roman" panose="02020603050405020304" pitchFamily="18" charset="0"/>
                </a:rPr>
                <a:t>Android</a:t>
              </a:r>
              <a:endParaRPr lang="en-US" sz="3600" dirty="0">
                <a:solidFill>
                  <a:schemeClr val="bg1"/>
                </a:solidFill>
                <a:latin typeface="Hero Bold"/>
                <a:ea typeface="Hero Bold"/>
                <a:cs typeface="Hero Bold"/>
                <a:sym typeface="Hero Bold"/>
              </a:endParaRPr>
            </a:p>
          </p:txBody>
        </p:sp>
      </p:grpSp>
      <p:grpSp>
        <p:nvGrpSpPr>
          <p:cNvPr id="34" name="Group 21">
            <a:extLst>
              <a:ext uri="{FF2B5EF4-FFF2-40B4-BE49-F238E27FC236}">
                <a16:creationId xmlns:a16="http://schemas.microsoft.com/office/drawing/2014/main" id="{FA3463D6-420B-32D6-02DC-DD8BEE268EA3}"/>
              </a:ext>
            </a:extLst>
          </p:cNvPr>
          <p:cNvGrpSpPr/>
          <p:nvPr/>
        </p:nvGrpSpPr>
        <p:grpSpPr>
          <a:xfrm>
            <a:off x="381001" y="7130887"/>
            <a:ext cx="4184320" cy="1459670"/>
            <a:chOff x="0" y="0"/>
            <a:chExt cx="1351939" cy="471614"/>
          </a:xfrm>
        </p:grpSpPr>
        <p:sp>
          <p:nvSpPr>
            <p:cNvPr id="35" name="Freeform 22">
              <a:extLst>
                <a:ext uri="{FF2B5EF4-FFF2-40B4-BE49-F238E27FC236}">
                  <a16:creationId xmlns:a16="http://schemas.microsoft.com/office/drawing/2014/main" id="{FC1034BF-7035-BE0F-9A8A-5D74F563E948}"/>
                </a:ext>
              </a:extLst>
            </p:cNvPr>
            <p:cNvSpPr/>
            <p:nvPr/>
          </p:nvSpPr>
          <p:spPr>
            <a:xfrm>
              <a:off x="0" y="0"/>
              <a:ext cx="1351939" cy="471614"/>
            </a:xfrm>
            <a:custGeom>
              <a:avLst/>
              <a:gdLst/>
              <a:ahLst/>
              <a:cxnLst/>
              <a:rect l="l" t="t" r="r" b="b"/>
              <a:pathLst>
                <a:path w="1351939" h="471614">
                  <a:moveTo>
                    <a:pt x="37004" y="0"/>
                  </a:moveTo>
                  <a:lnTo>
                    <a:pt x="1314934" y="0"/>
                  </a:lnTo>
                  <a:cubicBezTo>
                    <a:pt x="1335371" y="0"/>
                    <a:pt x="1351939" y="16567"/>
                    <a:pt x="1351939" y="37004"/>
                  </a:cubicBezTo>
                  <a:lnTo>
                    <a:pt x="1351939" y="434610"/>
                  </a:lnTo>
                  <a:cubicBezTo>
                    <a:pt x="1351939" y="455047"/>
                    <a:pt x="1335371" y="471614"/>
                    <a:pt x="1314934" y="471614"/>
                  </a:cubicBezTo>
                  <a:lnTo>
                    <a:pt x="37004" y="471614"/>
                  </a:lnTo>
                  <a:cubicBezTo>
                    <a:pt x="16567" y="471614"/>
                    <a:pt x="0" y="455047"/>
                    <a:pt x="0" y="434610"/>
                  </a:cubicBezTo>
                  <a:lnTo>
                    <a:pt x="0" y="37004"/>
                  </a:lnTo>
                  <a:cubicBezTo>
                    <a:pt x="0" y="16567"/>
                    <a:pt x="16567" y="0"/>
                    <a:pt x="37004" y="0"/>
                  </a:cubicBezTo>
                  <a:close/>
                </a:path>
              </a:pathLst>
            </a:custGeom>
            <a:solidFill>
              <a:srgbClr val="E5DFD3"/>
            </a:solidFill>
          </p:spPr>
          <p:txBody>
            <a:bodyPr/>
            <a:lstStyle/>
            <a:p>
              <a:endParaRPr lang="en-US"/>
            </a:p>
          </p:txBody>
        </p:sp>
        <p:sp>
          <p:nvSpPr>
            <p:cNvPr id="36" name="TextBox 23">
              <a:extLst>
                <a:ext uri="{FF2B5EF4-FFF2-40B4-BE49-F238E27FC236}">
                  <a16:creationId xmlns:a16="http://schemas.microsoft.com/office/drawing/2014/main" id="{82F2B835-3800-691D-2A6F-FB579BDA654C}"/>
                </a:ext>
              </a:extLst>
            </p:cNvPr>
            <p:cNvSpPr txBox="1"/>
            <p:nvPr/>
          </p:nvSpPr>
          <p:spPr>
            <a:xfrm>
              <a:off x="0" y="-9525"/>
              <a:ext cx="1351939" cy="481139"/>
            </a:xfrm>
            <a:prstGeom prst="rect">
              <a:avLst/>
            </a:prstGeom>
          </p:spPr>
          <p:txBody>
            <a:bodyPr lIns="50800" tIns="50800" rIns="50800" bIns="50800" rtlCol="0" anchor="ctr"/>
            <a:lstStyle/>
            <a:p>
              <a:pPr marL="0" marR="0" algn="ctr">
                <a:lnSpc>
                  <a:spcPct val="107000"/>
                </a:lnSpc>
                <a:spcBef>
                  <a:spcPts val="400"/>
                </a:spcBef>
                <a:spcAft>
                  <a:spcPts val="400"/>
                </a:spcAft>
                <a:tabLst>
                  <a:tab pos="2065020" algn="l"/>
                </a:tabLst>
              </a:pPr>
              <a:r>
                <a:rPr lang="vi-VN" sz="3600" dirty="0">
                  <a:effectLst/>
                  <a:latin typeface="Times New Roman" panose="02020603050405020304" pitchFamily="18" charset="0"/>
                  <a:ea typeface="Times New Roman" panose="02020603050405020304" pitchFamily="18" charset="0"/>
                </a:rPr>
                <a:t>Công cụ phân tích và </a:t>
              </a:r>
              <a:r>
                <a:rPr lang="vi-VN" sz="3600" dirty="0" err="1">
                  <a:effectLst/>
                  <a:latin typeface="Times New Roman" panose="02020603050405020304" pitchFamily="18" charset="0"/>
                  <a:ea typeface="Times New Roman" panose="02020603050405020304" pitchFamily="18" charset="0"/>
                </a:rPr>
                <a:t>profiling</a:t>
              </a:r>
              <a:endParaRPr lang="en-US" sz="3600" dirty="0">
                <a:effectLst/>
                <a:latin typeface="Calibri" panose="020F0502020204030204" pitchFamily="34" charset="0"/>
                <a:ea typeface="Calibri" panose="020F0502020204030204" pitchFamily="34" charset="0"/>
              </a:endParaRPr>
            </a:p>
          </p:txBody>
        </p:sp>
      </p:grpSp>
      <p:sp>
        <p:nvSpPr>
          <p:cNvPr id="37" name="AutoShape 2" descr="How to Install and Use Android Studio Bot: Easy Guide for Beginners | by  DuAa AwAn | Medium">
            <a:extLst>
              <a:ext uri="{FF2B5EF4-FFF2-40B4-BE49-F238E27FC236}">
                <a16:creationId xmlns:a16="http://schemas.microsoft.com/office/drawing/2014/main" id="{7ADBA395-7502-D0A0-AD21-147795E36722}"/>
              </a:ext>
            </a:extLst>
          </p:cNvPr>
          <p:cNvSpPr>
            <a:spLocks noChangeAspect="1" noChangeArrowheads="1"/>
          </p:cNvSpPr>
          <p:nvPr/>
        </p:nvSpPr>
        <p:spPr bwMode="auto">
          <a:xfrm>
            <a:off x="10325103" y="2627467"/>
            <a:ext cx="4495800" cy="4495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AB7BF6EC-7B71-CBCD-2D7E-32E11B2B3D6B}"/>
              </a:ext>
            </a:extLst>
          </p:cNvPr>
          <p:cNvSpPr txBox="1"/>
          <p:nvPr/>
        </p:nvSpPr>
        <p:spPr>
          <a:xfrm>
            <a:off x="5334000" y="3923340"/>
            <a:ext cx="12344400" cy="2016258"/>
          </a:xfrm>
          <a:prstGeom prst="rect">
            <a:avLst/>
          </a:prstGeom>
          <a:noFill/>
        </p:spPr>
        <p:txBody>
          <a:bodyPr wrap="square">
            <a:spAutoFit/>
          </a:bodyPr>
          <a:lstStyle/>
          <a:p>
            <a:pPr marL="342900" marR="0" lvl="0" indent="-342900">
              <a:lnSpc>
                <a:spcPct val="107000"/>
              </a:lnSpc>
              <a:spcBef>
                <a:spcPts val="400"/>
              </a:spcBef>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Android</a:t>
            </a: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Virtual</a:t>
            </a: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Device</a:t>
            </a:r>
            <a:r>
              <a:rPr lang="vi-VN" sz="2800" u="none" strike="noStrike" dirty="0">
                <a:solidFill>
                  <a:schemeClr val="accent6"/>
                </a:solidFill>
                <a:effectLst/>
                <a:latin typeface="+mj-lt"/>
                <a:ea typeface="Times New Roman" panose="02020603050405020304" pitchFamily="18" charset="0"/>
              </a:rPr>
              <a:t> (AVD): Cho phép mô phỏng nhiều thiết bị </a:t>
            </a:r>
            <a:r>
              <a:rPr lang="vi-VN" sz="2800" u="none" strike="noStrike" dirty="0" err="1">
                <a:solidFill>
                  <a:schemeClr val="accent6"/>
                </a:solidFill>
                <a:effectLst/>
                <a:latin typeface="+mj-lt"/>
                <a:ea typeface="Times New Roman" panose="02020603050405020304" pitchFamily="18" charset="0"/>
              </a:rPr>
              <a:t>Android</a:t>
            </a:r>
            <a:r>
              <a:rPr lang="vi-VN" sz="2800" u="none" strike="noStrike" dirty="0">
                <a:solidFill>
                  <a:schemeClr val="accent6"/>
                </a:solidFill>
                <a:effectLst/>
                <a:latin typeface="+mj-lt"/>
                <a:ea typeface="Times New Roman" panose="02020603050405020304" pitchFamily="18" charset="0"/>
              </a:rPr>
              <a:t> với các kích thước màn hình và phiên bản hệ điều hành khác nhau.</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400"/>
              </a:spcAft>
              <a:buFont typeface="Arial" panose="020B0604020202020204" pitchFamily="34" charset="0"/>
              <a:buChar char="+"/>
              <a:tabLst>
                <a:tab pos="2065020" algn="l"/>
              </a:tabLst>
            </a:pPr>
            <a:r>
              <a:rPr lang="vi-VN" sz="2800" u="none" strike="noStrike" dirty="0">
                <a:solidFill>
                  <a:schemeClr val="accent6"/>
                </a:solidFill>
                <a:effectLst/>
                <a:latin typeface="+mj-lt"/>
                <a:ea typeface="Times New Roman" panose="02020603050405020304" pitchFamily="18" charset="0"/>
              </a:rPr>
              <a:t>Kiểm tra trên nhiều thiết bị: Giúp kiểm tra ứng dụng trên nhiều thiết bị mà không cần có thiết bị vật lý.</a:t>
            </a:r>
            <a:endParaRPr lang="en-US" sz="2800" u="none" strike="noStrike" dirty="0">
              <a:solidFill>
                <a:schemeClr val="accent6"/>
              </a:solidFill>
              <a:effectLst/>
              <a:latin typeface="+mj-lt"/>
              <a:ea typeface="Calibri" panose="020F0502020204030204" pitchFamily="34" charset="0"/>
            </a:endParaRPr>
          </a:p>
        </p:txBody>
      </p:sp>
      <p:sp>
        <p:nvSpPr>
          <p:cNvPr id="40" name="TextBox 39">
            <a:extLst>
              <a:ext uri="{FF2B5EF4-FFF2-40B4-BE49-F238E27FC236}">
                <a16:creationId xmlns:a16="http://schemas.microsoft.com/office/drawing/2014/main" id="{F77FB76B-7918-794C-5063-316B27F4EAEC}"/>
              </a:ext>
            </a:extLst>
          </p:cNvPr>
          <p:cNvSpPr txBox="1"/>
          <p:nvPr/>
        </p:nvSpPr>
        <p:spPr>
          <a:xfrm>
            <a:off x="5334000" y="6930649"/>
            <a:ext cx="12344400" cy="2016258"/>
          </a:xfrm>
          <a:prstGeom prst="rect">
            <a:avLst/>
          </a:prstGeom>
          <a:noFill/>
        </p:spPr>
        <p:txBody>
          <a:bodyPr wrap="square">
            <a:spAutoFit/>
          </a:bodyPr>
          <a:lstStyle/>
          <a:p>
            <a:pPr marL="342900" marR="0" lvl="0" indent="-342900">
              <a:lnSpc>
                <a:spcPct val="107000"/>
              </a:lnSpc>
              <a:spcBef>
                <a:spcPts val="400"/>
              </a:spcBef>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Android</a:t>
            </a: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Profiler</a:t>
            </a:r>
            <a:r>
              <a:rPr lang="vi-VN" sz="2800" u="none" strike="noStrike" dirty="0">
                <a:solidFill>
                  <a:schemeClr val="accent6"/>
                </a:solidFill>
                <a:effectLst/>
                <a:latin typeface="+mj-lt"/>
                <a:ea typeface="Times New Roman" panose="02020603050405020304" pitchFamily="18" charset="0"/>
              </a:rPr>
              <a:t>: Cung cấp thông tin chi tiết về hiệu suất ứng dụng, bao gồm CPU, bộ nhớ, mạng và sử dụng pin.</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4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Lint</a:t>
            </a:r>
            <a:r>
              <a:rPr lang="vi-VN" sz="2800" u="none" strike="noStrike" dirty="0">
                <a:solidFill>
                  <a:schemeClr val="accent6"/>
                </a:solidFill>
                <a:effectLst/>
                <a:latin typeface="+mj-lt"/>
                <a:ea typeface="Times New Roman" panose="02020603050405020304" pitchFamily="18" charset="0"/>
              </a:rPr>
              <a:t>: Công cụ phân tích mã tự động giúp phát hiện các vấn đề tiềm ẩn trong mã nguồn.</a:t>
            </a:r>
            <a:endParaRPr lang="en-US" sz="2800" u="none" strike="noStrike" dirty="0">
              <a:solidFill>
                <a:schemeClr val="accent6"/>
              </a:solidFill>
              <a:effectLst/>
              <a:latin typeface="+mj-lt"/>
              <a:ea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04C56-DC9B-AC67-F3EE-DFCF328A835D}"/>
            </a:ext>
          </a:extLst>
        </p:cNvPr>
        <p:cNvGrpSpPr/>
        <p:nvPr/>
      </p:nvGrpSpPr>
      <p:grpSpPr>
        <a:xfrm>
          <a:off x="0" y="0"/>
          <a:ext cx="0" cy="0"/>
          <a:chOff x="0" y="0"/>
          <a:chExt cx="0" cy="0"/>
        </a:xfrm>
      </p:grpSpPr>
      <p:grpSp>
        <p:nvGrpSpPr>
          <p:cNvPr id="17" name="Group 17">
            <a:extLst>
              <a:ext uri="{FF2B5EF4-FFF2-40B4-BE49-F238E27FC236}">
                <a16:creationId xmlns:a16="http://schemas.microsoft.com/office/drawing/2014/main" id="{DC26D8A7-2648-1E9F-3A4B-622E1F11EA3B}"/>
              </a:ext>
            </a:extLst>
          </p:cNvPr>
          <p:cNvGrpSpPr/>
          <p:nvPr/>
        </p:nvGrpSpPr>
        <p:grpSpPr>
          <a:xfrm>
            <a:off x="533400" y="571500"/>
            <a:ext cx="4184320" cy="1459670"/>
            <a:chOff x="0" y="0"/>
            <a:chExt cx="1351939" cy="471614"/>
          </a:xfrm>
        </p:grpSpPr>
        <p:sp>
          <p:nvSpPr>
            <p:cNvPr id="18" name="Freeform 18">
              <a:extLst>
                <a:ext uri="{FF2B5EF4-FFF2-40B4-BE49-F238E27FC236}">
                  <a16:creationId xmlns:a16="http://schemas.microsoft.com/office/drawing/2014/main" id="{88D5C83D-FFBA-EE4F-BEBE-DD78DBBF64E9}"/>
                </a:ext>
              </a:extLst>
            </p:cNvPr>
            <p:cNvSpPr/>
            <p:nvPr/>
          </p:nvSpPr>
          <p:spPr>
            <a:xfrm>
              <a:off x="0" y="0"/>
              <a:ext cx="1351939" cy="471614"/>
            </a:xfrm>
            <a:custGeom>
              <a:avLst/>
              <a:gdLst/>
              <a:ahLst/>
              <a:cxnLst/>
              <a:rect l="l" t="t" r="r" b="b"/>
              <a:pathLst>
                <a:path w="1351939" h="471614">
                  <a:moveTo>
                    <a:pt x="37004" y="0"/>
                  </a:moveTo>
                  <a:lnTo>
                    <a:pt x="1314934" y="0"/>
                  </a:lnTo>
                  <a:cubicBezTo>
                    <a:pt x="1335371" y="0"/>
                    <a:pt x="1351939" y="16567"/>
                    <a:pt x="1351939" y="37004"/>
                  </a:cubicBezTo>
                  <a:lnTo>
                    <a:pt x="1351939" y="434610"/>
                  </a:lnTo>
                  <a:cubicBezTo>
                    <a:pt x="1351939" y="455047"/>
                    <a:pt x="1335371" y="471614"/>
                    <a:pt x="1314934" y="471614"/>
                  </a:cubicBezTo>
                  <a:lnTo>
                    <a:pt x="37004" y="471614"/>
                  </a:lnTo>
                  <a:cubicBezTo>
                    <a:pt x="16567" y="471614"/>
                    <a:pt x="0" y="455047"/>
                    <a:pt x="0" y="434610"/>
                  </a:cubicBezTo>
                  <a:lnTo>
                    <a:pt x="0" y="37004"/>
                  </a:lnTo>
                  <a:cubicBezTo>
                    <a:pt x="0" y="16567"/>
                    <a:pt x="16567" y="0"/>
                    <a:pt x="37004" y="0"/>
                  </a:cubicBezTo>
                  <a:close/>
                </a:path>
              </a:pathLst>
            </a:custGeom>
            <a:solidFill>
              <a:srgbClr val="FF914D"/>
            </a:solidFill>
          </p:spPr>
          <p:txBody>
            <a:bodyPr/>
            <a:lstStyle/>
            <a:p>
              <a:endParaRPr lang="en-US"/>
            </a:p>
          </p:txBody>
        </p:sp>
        <p:sp>
          <p:nvSpPr>
            <p:cNvPr id="19" name="TextBox 19">
              <a:extLst>
                <a:ext uri="{FF2B5EF4-FFF2-40B4-BE49-F238E27FC236}">
                  <a16:creationId xmlns:a16="http://schemas.microsoft.com/office/drawing/2014/main" id="{3476E494-93A2-1B46-17FB-8FF0D5A47718}"/>
                </a:ext>
              </a:extLst>
            </p:cNvPr>
            <p:cNvSpPr txBox="1"/>
            <p:nvPr/>
          </p:nvSpPr>
          <p:spPr>
            <a:xfrm>
              <a:off x="0" y="-9525"/>
              <a:ext cx="1351939" cy="481139"/>
            </a:xfrm>
            <a:prstGeom prst="rect">
              <a:avLst/>
            </a:prstGeom>
          </p:spPr>
          <p:txBody>
            <a:bodyPr lIns="50800" tIns="50800" rIns="50800" bIns="50800" rtlCol="0" anchor="ctr"/>
            <a:lstStyle/>
            <a:p>
              <a:pPr algn="ctr">
                <a:lnSpc>
                  <a:spcPts val="3600"/>
                </a:lnSpc>
              </a:pPr>
              <a:r>
                <a:rPr lang="vi-VN" sz="3600" dirty="0">
                  <a:solidFill>
                    <a:schemeClr val="bg1"/>
                  </a:solidFill>
                  <a:effectLst/>
                  <a:latin typeface="Times New Roman" panose="02020603050405020304" pitchFamily="18" charset="0"/>
                  <a:ea typeface="Times New Roman" panose="02020603050405020304" pitchFamily="18" charset="0"/>
                </a:rPr>
                <a:t>Hỗ trợ kiểm thử</a:t>
              </a:r>
              <a:endParaRPr lang="en-US" sz="3600" dirty="0">
                <a:solidFill>
                  <a:schemeClr val="bg1"/>
                </a:solidFill>
                <a:latin typeface="Hero Bold"/>
                <a:ea typeface="Hero Bold"/>
                <a:cs typeface="Hero Bold"/>
                <a:sym typeface="Hero Bold"/>
              </a:endParaRPr>
            </a:p>
          </p:txBody>
        </p:sp>
      </p:grpSp>
      <p:grpSp>
        <p:nvGrpSpPr>
          <p:cNvPr id="21" name="Group 21">
            <a:extLst>
              <a:ext uri="{FF2B5EF4-FFF2-40B4-BE49-F238E27FC236}">
                <a16:creationId xmlns:a16="http://schemas.microsoft.com/office/drawing/2014/main" id="{51A2C236-3C5C-24D7-1690-F63335DE8743}"/>
              </a:ext>
            </a:extLst>
          </p:cNvPr>
          <p:cNvGrpSpPr/>
          <p:nvPr/>
        </p:nvGrpSpPr>
        <p:grpSpPr>
          <a:xfrm>
            <a:off x="533400" y="3676809"/>
            <a:ext cx="4184320" cy="1459670"/>
            <a:chOff x="0" y="0"/>
            <a:chExt cx="1351939" cy="471614"/>
          </a:xfrm>
        </p:grpSpPr>
        <p:sp>
          <p:nvSpPr>
            <p:cNvPr id="22" name="Freeform 22">
              <a:extLst>
                <a:ext uri="{FF2B5EF4-FFF2-40B4-BE49-F238E27FC236}">
                  <a16:creationId xmlns:a16="http://schemas.microsoft.com/office/drawing/2014/main" id="{D38EF681-D4B4-CE13-6A7C-561822268E04}"/>
                </a:ext>
              </a:extLst>
            </p:cNvPr>
            <p:cNvSpPr/>
            <p:nvPr/>
          </p:nvSpPr>
          <p:spPr>
            <a:xfrm>
              <a:off x="0" y="0"/>
              <a:ext cx="1351939" cy="471614"/>
            </a:xfrm>
            <a:custGeom>
              <a:avLst/>
              <a:gdLst/>
              <a:ahLst/>
              <a:cxnLst/>
              <a:rect l="l" t="t" r="r" b="b"/>
              <a:pathLst>
                <a:path w="1351939" h="471614">
                  <a:moveTo>
                    <a:pt x="37004" y="0"/>
                  </a:moveTo>
                  <a:lnTo>
                    <a:pt x="1314934" y="0"/>
                  </a:lnTo>
                  <a:cubicBezTo>
                    <a:pt x="1335371" y="0"/>
                    <a:pt x="1351939" y="16567"/>
                    <a:pt x="1351939" y="37004"/>
                  </a:cubicBezTo>
                  <a:lnTo>
                    <a:pt x="1351939" y="434610"/>
                  </a:lnTo>
                  <a:cubicBezTo>
                    <a:pt x="1351939" y="455047"/>
                    <a:pt x="1335371" y="471614"/>
                    <a:pt x="1314934" y="471614"/>
                  </a:cubicBezTo>
                  <a:lnTo>
                    <a:pt x="37004" y="471614"/>
                  </a:lnTo>
                  <a:cubicBezTo>
                    <a:pt x="16567" y="471614"/>
                    <a:pt x="0" y="455047"/>
                    <a:pt x="0" y="434610"/>
                  </a:cubicBezTo>
                  <a:lnTo>
                    <a:pt x="0" y="37004"/>
                  </a:lnTo>
                  <a:cubicBezTo>
                    <a:pt x="0" y="16567"/>
                    <a:pt x="16567" y="0"/>
                    <a:pt x="37004" y="0"/>
                  </a:cubicBezTo>
                  <a:close/>
                </a:path>
              </a:pathLst>
            </a:custGeom>
            <a:solidFill>
              <a:srgbClr val="E5DFD3"/>
            </a:solidFill>
          </p:spPr>
          <p:txBody>
            <a:bodyPr/>
            <a:lstStyle/>
            <a:p>
              <a:endParaRPr lang="en-US"/>
            </a:p>
          </p:txBody>
        </p:sp>
        <p:sp>
          <p:nvSpPr>
            <p:cNvPr id="23" name="TextBox 23">
              <a:extLst>
                <a:ext uri="{FF2B5EF4-FFF2-40B4-BE49-F238E27FC236}">
                  <a16:creationId xmlns:a16="http://schemas.microsoft.com/office/drawing/2014/main" id="{07563FDB-8321-0133-868F-EF86BC7CE3C7}"/>
                </a:ext>
              </a:extLst>
            </p:cNvPr>
            <p:cNvSpPr txBox="1"/>
            <p:nvPr/>
          </p:nvSpPr>
          <p:spPr>
            <a:xfrm>
              <a:off x="0" y="-9525"/>
              <a:ext cx="1351939" cy="481139"/>
            </a:xfrm>
            <a:prstGeom prst="rect">
              <a:avLst/>
            </a:prstGeom>
          </p:spPr>
          <p:txBody>
            <a:bodyPr lIns="50800" tIns="50800" rIns="50800" bIns="50800" rtlCol="0" anchor="ctr"/>
            <a:lstStyle/>
            <a:p>
              <a:pPr algn="ctr">
                <a:lnSpc>
                  <a:spcPts val="3600"/>
                </a:lnSpc>
              </a:pPr>
              <a:r>
                <a:rPr lang="vi-VN" sz="3600" dirty="0">
                  <a:effectLst/>
                  <a:latin typeface="Times New Roman" panose="02020603050405020304" pitchFamily="18" charset="0"/>
                  <a:ea typeface="Times New Roman" panose="02020603050405020304" pitchFamily="18" charset="0"/>
                </a:rPr>
                <a:t>Tích hợp với </a:t>
              </a:r>
              <a:r>
                <a:rPr lang="vi-VN" sz="3600" dirty="0" err="1">
                  <a:effectLst/>
                  <a:latin typeface="Times New Roman" panose="02020603050405020304" pitchFamily="18" charset="0"/>
                  <a:ea typeface="Times New Roman" panose="02020603050405020304" pitchFamily="18" charset="0"/>
                </a:rPr>
                <a:t>Firebase</a:t>
              </a:r>
              <a:endParaRPr lang="en-US" sz="3600" dirty="0">
                <a:solidFill>
                  <a:srgbClr val="000000"/>
                </a:solidFill>
                <a:latin typeface="Hero Bold"/>
                <a:ea typeface="Hero Bold"/>
                <a:cs typeface="Hero Bold"/>
                <a:sym typeface="Hero Bold"/>
              </a:endParaRPr>
            </a:p>
          </p:txBody>
        </p:sp>
      </p:grpSp>
      <p:sp>
        <p:nvSpPr>
          <p:cNvPr id="24" name="AutoShape 2" descr="How to Install and Use Android Studio Bot: Easy Guide for Beginners | by  DuAa AwAn | Medium">
            <a:extLst>
              <a:ext uri="{FF2B5EF4-FFF2-40B4-BE49-F238E27FC236}">
                <a16:creationId xmlns:a16="http://schemas.microsoft.com/office/drawing/2014/main" id="{9016FB66-07DA-730D-76C4-455CCD470753}"/>
              </a:ext>
            </a:extLst>
          </p:cNvPr>
          <p:cNvSpPr>
            <a:spLocks noChangeAspect="1" noChangeArrowheads="1"/>
          </p:cNvSpPr>
          <p:nvPr/>
        </p:nvSpPr>
        <p:spPr bwMode="auto">
          <a:xfrm>
            <a:off x="10477502" y="1528952"/>
            <a:ext cx="4495800" cy="4495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6CF2A676-BD26-3047-0A61-FDAFBA8067BF}"/>
              </a:ext>
            </a:extLst>
          </p:cNvPr>
          <p:cNvSpPr txBox="1"/>
          <p:nvPr/>
        </p:nvSpPr>
        <p:spPr>
          <a:xfrm>
            <a:off x="5410200" y="459557"/>
            <a:ext cx="11734800" cy="1555234"/>
          </a:xfrm>
          <a:prstGeom prst="rect">
            <a:avLst/>
          </a:prstGeom>
          <a:noFill/>
        </p:spPr>
        <p:txBody>
          <a:bodyPr wrap="square">
            <a:spAutoFit/>
          </a:bodyPr>
          <a:lstStyle/>
          <a:p>
            <a:pPr marL="342900" marR="0" lvl="0" indent="-342900">
              <a:lnSpc>
                <a:spcPct val="107000"/>
              </a:lnSpc>
              <a:spcBef>
                <a:spcPts val="400"/>
              </a:spcBef>
              <a:spcAft>
                <a:spcPts val="8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JUnit</a:t>
            </a:r>
            <a:r>
              <a:rPr lang="vi-VN" sz="2800" u="none" strike="noStrike" dirty="0">
                <a:solidFill>
                  <a:schemeClr val="accent6"/>
                </a:solidFill>
                <a:effectLst/>
                <a:latin typeface="+mj-lt"/>
                <a:ea typeface="Times New Roman" panose="02020603050405020304" pitchFamily="18" charset="0"/>
              </a:rPr>
              <a:t> và </a:t>
            </a:r>
            <a:r>
              <a:rPr lang="vi-VN" sz="2800" u="none" strike="noStrike" dirty="0" err="1">
                <a:solidFill>
                  <a:schemeClr val="accent6"/>
                </a:solidFill>
                <a:effectLst/>
                <a:latin typeface="+mj-lt"/>
                <a:ea typeface="Times New Roman" panose="02020603050405020304" pitchFamily="18" charset="0"/>
              </a:rPr>
              <a:t>Espresso</a:t>
            </a:r>
            <a:r>
              <a:rPr lang="vi-VN" sz="2800" u="none" strike="noStrike" dirty="0">
                <a:solidFill>
                  <a:schemeClr val="accent6"/>
                </a:solidFill>
                <a:effectLst/>
                <a:latin typeface="+mj-lt"/>
                <a:ea typeface="Times New Roman" panose="02020603050405020304" pitchFamily="18" charset="0"/>
              </a:rPr>
              <a:t>: Hỗ trợ viết và chạy các bài kiểm tra đơn vị và kiểm tra giao diện người dùng.</a:t>
            </a:r>
            <a:endParaRPr lang="en-US" sz="2800" u="none" strike="noStrike" dirty="0">
              <a:solidFill>
                <a:schemeClr val="accent6"/>
              </a:solidFill>
              <a:effectLst/>
              <a:latin typeface="+mj-lt"/>
              <a:ea typeface="Calibri" panose="020F0502020204030204" pitchFamily="34" charset="0"/>
            </a:endParaRPr>
          </a:p>
          <a:p>
            <a:pPr marL="342900" marR="0" lvl="0" indent="-342900">
              <a:lnSpc>
                <a:spcPct val="107000"/>
              </a:lnSpc>
              <a:spcAft>
                <a:spcPts val="400"/>
              </a:spcAft>
              <a:buFont typeface="Arial" panose="020B0604020202020204" pitchFamily="34" charset="0"/>
              <a:buChar char="+"/>
              <a:tabLst>
                <a:tab pos="2065020" algn="l"/>
              </a:tabLst>
            </a:pPr>
            <a:r>
              <a:rPr lang="vi-VN" sz="2800" u="none" strike="noStrike" dirty="0" err="1">
                <a:solidFill>
                  <a:schemeClr val="accent6"/>
                </a:solidFill>
                <a:effectLst/>
                <a:latin typeface="+mj-lt"/>
                <a:ea typeface="Times New Roman" panose="02020603050405020304" pitchFamily="18" charset="0"/>
              </a:rPr>
              <a:t>Instrumentation</a:t>
            </a:r>
            <a:r>
              <a:rPr lang="vi-VN" sz="2800" u="none" strike="noStrike" dirty="0">
                <a:solidFill>
                  <a:schemeClr val="accent6"/>
                </a:solidFill>
                <a:effectLst/>
                <a:latin typeface="+mj-lt"/>
                <a:ea typeface="Times New Roman" panose="02020603050405020304" pitchFamily="18" charset="0"/>
              </a:rPr>
              <a:t> </a:t>
            </a:r>
            <a:r>
              <a:rPr lang="vi-VN" sz="2800" u="none" strike="noStrike" dirty="0" err="1">
                <a:solidFill>
                  <a:schemeClr val="accent6"/>
                </a:solidFill>
                <a:effectLst/>
                <a:latin typeface="+mj-lt"/>
                <a:ea typeface="Times New Roman" panose="02020603050405020304" pitchFamily="18" charset="0"/>
              </a:rPr>
              <a:t>Testing</a:t>
            </a:r>
            <a:r>
              <a:rPr lang="vi-VN" sz="2800" u="none" strike="noStrike" dirty="0">
                <a:solidFill>
                  <a:schemeClr val="accent6"/>
                </a:solidFill>
                <a:effectLst/>
                <a:latin typeface="+mj-lt"/>
                <a:ea typeface="Times New Roman" panose="02020603050405020304" pitchFamily="18" charset="0"/>
              </a:rPr>
              <a:t>: Kiểm thử ứng dụng trong môi trường thực tế.</a:t>
            </a:r>
            <a:endParaRPr lang="en-US" sz="2800" u="none" strike="noStrike" dirty="0">
              <a:solidFill>
                <a:schemeClr val="accent6"/>
              </a:solidFill>
              <a:effectLst/>
              <a:latin typeface="+mj-lt"/>
              <a:ea typeface="Calibri" panose="020F0502020204030204" pitchFamily="34" charset="0"/>
            </a:endParaRPr>
          </a:p>
        </p:txBody>
      </p:sp>
      <p:sp>
        <p:nvSpPr>
          <p:cNvPr id="10" name="TextBox 9">
            <a:extLst>
              <a:ext uri="{FF2B5EF4-FFF2-40B4-BE49-F238E27FC236}">
                <a16:creationId xmlns:a16="http://schemas.microsoft.com/office/drawing/2014/main" id="{9B7515AE-41B9-BAF4-D29C-BAF29EAC1CF1}"/>
              </a:ext>
            </a:extLst>
          </p:cNvPr>
          <p:cNvSpPr txBox="1"/>
          <p:nvPr/>
        </p:nvSpPr>
        <p:spPr>
          <a:xfrm>
            <a:off x="5410200" y="3605419"/>
            <a:ext cx="11315698" cy="1452642"/>
          </a:xfrm>
          <a:prstGeom prst="rect">
            <a:avLst/>
          </a:prstGeom>
          <a:noFill/>
        </p:spPr>
        <p:txBody>
          <a:bodyPr wrap="square">
            <a:spAutoFit/>
          </a:bodyPr>
          <a:lstStyle/>
          <a:p>
            <a:pPr marL="0" marR="0">
              <a:lnSpc>
                <a:spcPct val="107000"/>
              </a:lnSpc>
              <a:spcBef>
                <a:spcPts val="400"/>
              </a:spcBef>
              <a:spcAft>
                <a:spcPts val="400"/>
              </a:spcAft>
              <a:tabLst>
                <a:tab pos="2065020" algn="l"/>
              </a:tabLst>
            </a:pPr>
            <a:r>
              <a:rPr lang="vi-VN" sz="2800" dirty="0">
                <a:solidFill>
                  <a:schemeClr val="accent6"/>
                </a:solidFill>
                <a:effectLst/>
                <a:latin typeface="Times New Roman" panose="02020603050405020304" pitchFamily="18" charset="0"/>
                <a:ea typeface="Times New Roman" panose="02020603050405020304" pitchFamily="18" charset="0"/>
              </a:rPr>
              <a:t>Cung cấp tích hợp dễ dàng với </a:t>
            </a:r>
            <a:r>
              <a:rPr lang="vi-VN" sz="2800" dirty="0" err="1">
                <a:solidFill>
                  <a:schemeClr val="accent6"/>
                </a:solidFill>
                <a:effectLst/>
                <a:latin typeface="Times New Roman" panose="02020603050405020304" pitchFamily="18" charset="0"/>
                <a:ea typeface="Times New Roman" panose="02020603050405020304" pitchFamily="18" charset="0"/>
              </a:rPr>
              <a:t>Firebase</a:t>
            </a:r>
            <a:r>
              <a:rPr lang="vi-VN" sz="2800" dirty="0">
                <a:solidFill>
                  <a:schemeClr val="accent6"/>
                </a:solidFill>
                <a:effectLst/>
                <a:latin typeface="Times New Roman" panose="02020603050405020304" pitchFamily="18" charset="0"/>
                <a:ea typeface="Times New Roman" panose="02020603050405020304" pitchFamily="18" charset="0"/>
              </a:rPr>
              <a:t>, giúp nhanh chóng thêm các tính năng như xác thực người dùng, cơ sở dữ liệu thời gian thực, thông báo đẩy, phân tích và lưu trữ.</a:t>
            </a:r>
            <a:endParaRPr lang="en-US" sz="2800" dirty="0">
              <a:solidFill>
                <a:schemeClr val="accent6"/>
              </a:solidFill>
              <a:effectLst/>
              <a:latin typeface="Calibri" panose="020F0502020204030204" pitchFamily="34" charset="0"/>
              <a:ea typeface="Calibri" panose="020F0502020204030204" pitchFamily="34" charset="0"/>
            </a:endParaRPr>
          </a:p>
        </p:txBody>
      </p:sp>
      <p:grpSp>
        <p:nvGrpSpPr>
          <p:cNvPr id="11" name="Group 17">
            <a:extLst>
              <a:ext uri="{FF2B5EF4-FFF2-40B4-BE49-F238E27FC236}">
                <a16:creationId xmlns:a16="http://schemas.microsoft.com/office/drawing/2014/main" id="{05A84D0F-E92B-46D9-7C98-7627ADF43761}"/>
              </a:ext>
            </a:extLst>
          </p:cNvPr>
          <p:cNvGrpSpPr/>
          <p:nvPr/>
        </p:nvGrpSpPr>
        <p:grpSpPr>
          <a:xfrm>
            <a:off x="533400" y="6752638"/>
            <a:ext cx="4184320" cy="1459670"/>
            <a:chOff x="0" y="0"/>
            <a:chExt cx="1351939" cy="471614"/>
          </a:xfrm>
        </p:grpSpPr>
        <p:sp>
          <p:nvSpPr>
            <p:cNvPr id="12" name="Freeform 18">
              <a:extLst>
                <a:ext uri="{FF2B5EF4-FFF2-40B4-BE49-F238E27FC236}">
                  <a16:creationId xmlns:a16="http://schemas.microsoft.com/office/drawing/2014/main" id="{25416D86-3A2B-FB9F-5861-8D36A2A09065}"/>
                </a:ext>
              </a:extLst>
            </p:cNvPr>
            <p:cNvSpPr/>
            <p:nvPr/>
          </p:nvSpPr>
          <p:spPr>
            <a:xfrm>
              <a:off x="0" y="0"/>
              <a:ext cx="1351939" cy="471614"/>
            </a:xfrm>
            <a:custGeom>
              <a:avLst/>
              <a:gdLst/>
              <a:ahLst/>
              <a:cxnLst/>
              <a:rect l="l" t="t" r="r" b="b"/>
              <a:pathLst>
                <a:path w="1351939" h="471614">
                  <a:moveTo>
                    <a:pt x="37004" y="0"/>
                  </a:moveTo>
                  <a:lnTo>
                    <a:pt x="1314934" y="0"/>
                  </a:lnTo>
                  <a:cubicBezTo>
                    <a:pt x="1335371" y="0"/>
                    <a:pt x="1351939" y="16567"/>
                    <a:pt x="1351939" y="37004"/>
                  </a:cubicBezTo>
                  <a:lnTo>
                    <a:pt x="1351939" y="434610"/>
                  </a:lnTo>
                  <a:cubicBezTo>
                    <a:pt x="1351939" y="455047"/>
                    <a:pt x="1335371" y="471614"/>
                    <a:pt x="1314934" y="471614"/>
                  </a:cubicBezTo>
                  <a:lnTo>
                    <a:pt x="37004" y="471614"/>
                  </a:lnTo>
                  <a:cubicBezTo>
                    <a:pt x="16567" y="471614"/>
                    <a:pt x="0" y="455047"/>
                    <a:pt x="0" y="434610"/>
                  </a:cubicBezTo>
                  <a:lnTo>
                    <a:pt x="0" y="37004"/>
                  </a:lnTo>
                  <a:cubicBezTo>
                    <a:pt x="0" y="16567"/>
                    <a:pt x="16567" y="0"/>
                    <a:pt x="37004" y="0"/>
                  </a:cubicBezTo>
                  <a:close/>
                </a:path>
              </a:pathLst>
            </a:custGeom>
            <a:solidFill>
              <a:srgbClr val="FF914D"/>
            </a:solidFill>
          </p:spPr>
          <p:txBody>
            <a:bodyPr/>
            <a:lstStyle/>
            <a:p>
              <a:endParaRPr lang="en-US"/>
            </a:p>
          </p:txBody>
        </p:sp>
        <p:sp>
          <p:nvSpPr>
            <p:cNvPr id="13" name="TextBox 19">
              <a:extLst>
                <a:ext uri="{FF2B5EF4-FFF2-40B4-BE49-F238E27FC236}">
                  <a16:creationId xmlns:a16="http://schemas.microsoft.com/office/drawing/2014/main" id="{5C254AB5-76B6-FB4F-36E3-8CF3772CF8DD}"/>
                </a:ext>
              </a:extLst>
            </p:cNvPr>
            <p:cNvSpPr txBox="1"/>
            <p:nvPr/>
          </p:nvSpPr>
          <p:spPr>
            <a:xfrm>
              <a:off x="0" y="-9525"/>
              <a:ext cx="1351939" cy="481139"/>
            </a:xfrm>
            <a:prstGeom prst="rect">
              <a:avLst/>
            </a:prstGeom>
          </p:spPr>
          <p:txBody>
            <a:bodyPr lIns="50800" tIns="50800" rIns="50800" bIns="50800" rtlCol="0" anchor="ctr"/>
            <a:lstStyle/>
            <a:p>
              <a:pPr algn="ctr">
                <a:lnSpc>
                  <a:spcPts val="3600"/>
                </a:lnSpc>
              </a:pPr>
              <a:r>
                <a:rPr lang="vi-VN" sz="3600" dirty="0">
                  <a:solidFill>
                    <a:schemeClr val="bg1"/>
                  </a:solidFill>
                  <a:effectLst/>
                  <a:latin typeface="Times New Roman" panose="02020603050405020304" pitchFamily="18" charset="0"/>
                  <a:ea typeface="Times New Roman" panose="02020603050405020304" pitchFamily="18" charset="0"/>
                </a:rPr>
                <a:t>Hỗ trợ </a:t>
              </a:r>
              <a:r>
                <a:rPr lang="vi-VN" sz="3600" dirty="0" err="1">
                  <a:solidFill>
                    <a:schemeClr val="bg1"/>
                  </a:solidFill>
                  <a:effectLst/>
                  <a:latin typeface="Times New Roman" panose="02020603050405020304" pitchFamily="18" charset="0"/>
                  <a:ea typeface="Times New Roman" panose="02020603050405020304" pitchFamily="18" charset="0"/>
                </a:rPr>
                <a:t>Kotlin</a:t>
              </a:r>
              <a:endParaRPr lang="en-US" sz="3600" dirty="0">
                <a:solidFill>
                  <a:schemeClr val="bg1"/>
                </a:solidFill>
                <a:latin typeface="Hero Bold"/>
                <a:ea typeface="Hero Bold"/>
                <a:cs typeface="Hero Bold"/>
                <a:sym typeface="Hero Bold"/>
              </a:endParaRPr>
            </a:p>
          </p:txBody>
        </p:sp>
      </p:grpSp>
      <p:sp>
        <p:nvSpPr>
          <p:cNvPr id="15" name="TextBox 14">
            <a:extLst>
              <a:ext uri="{FF2B5EF4-FFF2-40B4-BE49-F238E27FC236}">
                <a16:creationId xmlns:a16="http://schemas.microsoft.com/office/drawing/2014/main" id="{A97DDD99-4B3C-0ED9-0B6C-EFBAFCA73AFB}"/>
              </a:ext>
            </a:extLst>
          </p:cNvPr>
          <p:cNvSpPr txBox="1"/>
          <p:nvPr/>
        </p:nvSpPr>
        <p:spPr>
          <a:xfrm>
            <a:off x="5410200" y="6648689"/>
            <a:ext cx="11734800" cy="1452642"/>
          </a:xfrm>
          <a:prstGeom prst="rect">
            <a:avLst/>
          </a:prstGeom>
          <a:noFill/>
        </p:spPr>
        <p:txBody>
          <a:bodyPr wrap="square">
            <a:spAutoFit/>
          </a:bodyPr>
          <a:lstStyle/>
          <a:p>
            <a:pPr marL="0" marR="0">
              <a:lnSpc>
                <a:spcPct val="107000"/>
              </a:lnSpc>
              <a:spcBef>
                <a:spcPts val="400"/>
              </a:spcBef>
              <a:spcAft>
                <a:spcPts val="400"/>
              </a:spcAft>
              <a:tabLst>
                <a:tab pos="2065020" algn="l"/>
              </a:tabLst>
            </a:pPr>
            <a:r>
              <a:rPr lang="vi-VN" sz="2800" dirty="0">
                <a:solidFill>
                  <a:schemeClr val="accent6"/>
                </a:solidFill>
                <a:effectLst/>
                <a:latin typeface="Times New Roman" panose="02020603050405020304" pitchFamily="18" charset="0"/>
                <a:ea typeface="Times New Roman" panose="02020603050405020304" pitchFamily="18" charset="0"/>
              </a:rPr>
              <a:t>Từ phiên bản 3.0, </a:t>
            </a:r>
            <a:r>
              <a:rPr lang="vi-VN" sz="2800" dirty="0" err="1">
                <a:solidFill>
                  <a:schemeClr val="accent6"/>
                </a:solidFill>
                <a:effectLst/>
                <a:latin typeface="Times New Roman" panose="02020603050405020304" pitchFamily="18" charset="0"/>
                <a:ea typeface="Times New Roman" panose="02020603050405020304" pitchFamily="18" charset="0"/>
              </a:rPr>
              <a:t>Kotlin</a:t>
            </a:r>
            <a:r>
              <a:rPr lang="vi-VN" sz="2800" dirty="0">
                <a:solidFill>
                  <a:schemeClr val="accent6"/>
                </a:solidFill>
                <a:effectLst/>
                <a:latin typeface="Times New Roman" panose="02020603050405020304" pitchFamily="18" charset="0"/>
                <a:ea typeface="Times New Roman" panose="02020603050405020304" pitchFamily="18" charset="0"/>
              </a:rPr>
              <a:t> đã trở thành ngôn ngữ chính thức để phát triển ứng dụng </a:t>
            </a:r>
            <a:r>
              <a:rPr lang="vi-VN" sz="2800" dirty="0" err="1">
                <a:solidFill>
                  <a:schemeClr val="accent6"/>
                </a:solidFill>
                <a:effectLst/>
                <a:latin typeface="Times New Roman" panose="02020603050405020304" pitchFamily="18" charset="0"/>
                <a:ea typeface="Times New Roman" panose="02020603050405020304" pitchFamily="18" charset="0"/>
              </a:rPr>
              <a:t>Android</a:t>
            </a:r>
            <a:r>
              <a:rPr lang="vi-VN" sz="2800" dirty="0">
                <a:solidFill>
                  <a:schemeClr val="accent6"/>
                </a:solidFill>
                <a:effectLst/>
                <a:latin typeface="Times New Roman" panose="02020603050405020304" pitchFamily="18" charset="0"/>
                <a:ea typeface="Times New Roman" panose="02020603050405020304" pitchFamily="18" charset="0"/>
              </a:rPr>
              <a:t>. </a:t>
            </a:r>
            <a:r>
              <a:rPr lang="vi-VN" sz="2800" dirty="0" err="1">
                <a:solidFill>
                  <a:schemeClr val="accent6"/>
                </a:solidFill>
                <a:effectLst/>
                <a:latin typeface="Times New Roman" panose="02020603050405020304" pitchFamily="18" charset="0"/>
                <a:ea typeface="Times New Roman" panose="02020603050405020304" pitchFamily="18" charset="0"/>
              </a:rPr>
              <a:t>Android</a:t>
            </a:r>
            <a:r>
              <a:rPr lang="vi-VN" sz="2800" dirty="0">
                <a:solidFill>
                  <a:schemeClr val="accent6"/>
                </a:solidFill>
                <a:effectLst/>
                <a:latin typeface="Times New Roman" panose="02020603050405020304" pitchFamily="18" charset="0"/>
                <a:ea typeface="Times New Roman" panose="02020603050405020304" pitchFamily="18" charset="0"/>
              </a:rPr>
              <a:t> </a:t>
            </a:r>
            <a:r>
              <a:rPr lang="vi-VN" sz="2800" dirty="0" err="1">
                <a:solidFill>
                  <a:schemeClr val="accent6"/>
                </a:solidFill>
                <a:effectLst/>
                <a:latin typeface="Times New Roman" panose="02020603050405020304" pitchFamily="18" charset="0"/>
                <a:ea typeface="Times New Roman" panose="02020603050405020304" pitchFamily="18" charset="0"/>
              </a:rPr>
              <a:t>Studio</a:t>
            </a:r>
            <a:r>
              <a:rPr lang="vi-VN" sz="2800" dirty="0">
                <a:solidFill>
                  <a:schemeClr val="accent6"/>
                </a:solidFill>
                <a:effectLst/>
                <a:latin typeface="Times New Roman" panose="02020603050405020304" pitchFamily="18" charset="0"/>
                <a:ea typeface="Times New Roman" panose="02020603050405020304" pitchFamily="18" charset="0"/>
              </a:rPr>
              <a:t> cung cấp hỗ trợ đầy đủ cho </a:t>
            </a:r>
            <a:r>
              <a:rPr lang="vi-VN" sz="2800" dirty="0" err="1">
                <a:solidFill>
                  <a:schemeClr val="accent6"/>
                </a:solidFill>
                <a:effectLst/>
                <a:latin typeface="Times New Roman" panose="02020603050405020304" pitchFamily="18" charset="0"/>
                <a:ea typeface="Times New Roman" panose="02020603050405020304" pitchFamily="18" charset="0"/>
              </a:rPr>
              <a:t>Kotlin</a:t>
            </a:r>
            <a:r>
              <a:rPr lang="vi-VN" sz="2800" dirty="0">
                <a:solidFill>
                  <a:schemeClr val="accent6"/>
                </a:solidFill>
                <a:effectLst/>
                <a:latin typeface="Times New Roman" panose="02020603050405020304" pitchFamily="18" charset="0"/>
                <a:ea typeface="Times New Roman" panose="02020603050405020304" pitchFamily="18" charset="0"/>
              </a:rPr>
              <a:t>, bao gồm chuyển đổi mã từ </a:t>
            </a:r>
            <a:r>
              <a:rPr lang="vi-VN" sz="2800" dirty="0" err="1">
                <a:solidFill>
                  <a:schemeClr val="accent6"/>
                </a:solidFill>
                <a:effectLst/>
                <a:latin typeface="Times New Roman" panose="02020603050405020304" pitchFamily="18" charset="0"/>
                <a:ea typeface="Times New Roman" panose="02020603050405020304" pitchFamily="18" charset="0"/>
              </a:rPr>
              <a:t>Java</a:t>
            </a:r>
            <a:r>
              <a:rPr lang="vi-VN" sz="2800" dirty="0">
                <a:solidFill>
                  <a:schemeClr val="accent6"/>
                </a:solidFill>
                <a:effectLst/>
                <a:latin typeface="Times New Roman" panose="02020603050405020304" pitchFamily="18" charset="0"/>
                <a:ea typeface="Times New Roman" panose="02020603050405020304" pitchFamily="18" charset="0"/>
              </a:rPr>
              <a:t> sang </a:t>
            </a:r>
            <a:r>
              <a:rPr lang="vi-VN" sz="2800" dirty="0" err="1">
                <a:solidFill>
                  <a:schemeClr val="accent6"/>
                </a:solidFill>
                <a:effectLst/>
                <a:latin typeface="Times New Roman" panose="02020603050405020304" pitchFamily="18" charset="0"/>
                <a:ea typeface="Times New Roman" panose="02020603050405020304" pitchFamily="18" charset="0"/>
              </a:rPr>
              <a:t>Kotlin</a:t>
            </a:r>
            <a:r>
              <a:rPr lang="vi-VN" sz="2800" dirty="0">
                <a:solidFill>
                  <a:schemeClr val="accent6"/>
                </a:solidFill>
                <a:effectLst/>
                <a:latin typeface="Times New Roman" panose="02020603050405020304" pitchFamily="18" charset="0"/>
                <a:ea typeface="Times New Roman" panose="02020603050405020304" pitchFamily="18" charset="0"/>
              </a:rPr>
              <a:t>.</a:t>
            </a:r>
            <a:endParaRPr lang="en-US" sz="2800" dirty="0">
              <a:solidFill>
                <a:schemeClr val="accent6"/>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687381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8879F28D-3F72-9AFA-6C2B-9EC06FC2D759}"/>
              </a:ext>
            </a:extLst>
          </p:cNvPr>
          <p:cNvPicPr>
            <a:picLocks noChangeAspect="1"/>
          </p:cNvPicPr>
          <p:nvPr/>
        </p:nvPicPr>
        <p:blipFill>
          <a:blip r:embed="rId2">
            <a:extLst>
              <a:ext uri="{28A0092B-C50C-407E-A947-70E740481C1C}">
                <a14:useLocalDpi xmlns:a14="http://schemas.microsoft.com/office/drawing/2010/main" val="0"/>
              </a:ext>
            </a:extLst>
          </a:blip>
          <a:srcRect l="6192" r="26471"/>
          <a:stretch/>
        </p:blipFill>
        <p:spPr>
          <a:xfrm>
            <a:off x="21" y="10"/>
            <a:ext cx="5333979" cy="10286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extBox 1">
            <a:extLst>
              <a:ext uri="{FF2B5EF4-FFF2-40B4-BE49-F238E27FC236}">
                <a16:creationId xmlns:a16="http://schemas.microsoft.com/office/drawing/2014/main" id="{EC75C4B1-67AF-25C7-49AC-D80389FFDEFF}"/>
              </a:ext>
            </a:extLst>
          </p:cNvPr>
          <p:cNvSpPr txBox="1"/>
          <p:nvPr/>
        </p:nvSpPr>
        <p:spPr>
          <a:xfrm>
            <a:off x="5334000" y="-10886"/>
            <a:ext cx="12949428" cy="10031186"/>
          </a:xfrm>
          <a:prstGeom prst="rect">
            <a:avLst/>
          </a:prstGeom>
        </p:spPr>
        <p:txBody>
          <a:bodyPr vert="horz" lIns="91440" tIns="45720" rIns="91440" bIns="45720" rtlCol="0">
            <a:noAutofit/>
          </a:bodyPr>
          <a:lstStyle/>
          <a:p>
            <a:pPr marR="0">
              <a:lnSpc>
                <a:spcPct val="90000"/>
              </a:lnSpc>
              <a:spcBef>
                <a:spcPts val="400"/>
              </a:spcBef>
              <a:spcAft>
                <a:spcPts val="400"/>
              </a:spcAft>
              <a:tabLst>
                <a:tab pos="2065020" algn="l"/>
              </a:tabLst>
            </a:pPr>
            <a:r>
              <a:rPr lang="vi-VN" sz="3200" b="1" dirty="0">
                <a:effectLst/>
                <a:latin typeface="Times New Roman" panose="02020603050405020304" pitchFamily="18" charset="0"/>
                <a:cs typeface="Times New Roman" panose="02020603050405020304" pitchFamily="18" charset="0"/>
              </a:rPr>
              <a:t> </a:t>
            </a:r>
            <a:r>
              <a:rPr lang="en-US" sz="3200" b="1" dirty="0" err="1">
                <a:effectLst/>
                <a:latin typeface="Times New Roman" panose="02020603050405020304" pitchFamily="18" charset="0"/>
                <a:cs typeface="Times New Roman" panose="02020603050405020304" pitchFamily="18" charset="0"/>
              </a:rPr>
              <a:t>Cấu</a:t>
            </a:r>
            <a:r>
              <a:rPr lang="en-US" sz="3200" b="1" dirty="0">
                <a:effectLst/>
                <a:latin typeface="Times New Roman" panose="02020603050405020304" pitchFamily="18" charset="0"/>
                <a:cs typeface="Times New Roman" panose="02020603050405020304" pitchFamily="18" charset="0"/>
              </a:rPr>
              <a:t> </a:t>
            </a:r>
            <a:r>
              <a:rPr lang="en-US" sz="3200" b="1" dirty="0" err="1">
                <a:effectLst/>
                <a:latin typeface="Times New Roman" panose="02020603050405020304" pitchFamily="18" charset="0"/>
                <a:cs typeface="Times New Roman" panose="02020603050405020304" pitchFamily="18" charset="0"/>
              </a:rPr>
              <a:t>trúc</a:t>
            </a:r>
            <a:r>
              <a:rPr lang="en-US" sz="3200" b="1" dirty="0">
                <a:effectLst/>
                <a:latin typeface="Times New Roman" panose="02020603050405020304" pitchFamily="18" charset="0"/>
                <a:cs typeface="Times New Roman" panose="02020603050405020304" pitchFamily="18" charset="0"/>
              </a:rPr>
              <a:t> </a:t>
            </a:r>
            <a:r>
              <a:rPr lang="en-US" sz="3200" b="1" dirty="0" err="1">
                <a:effectLst/>
                <a:latin typeface="Times New Roman" panose="02020603050405020304" pitchFamily="18" charset="0"/>
                <a:cs typeface="Times New Roman" panose="02020603050405020304" pitchFamily="18" charset="0"/>
              </a:rPr>
              <a:t>dự</a:t>
            </a:r>
            <a:r>
              <a:rPr lang="en-US" sz="3200" b="1" dirty="0">
                <a:effectLst/>
                <a:latin typeface="Times New Roman" panose="02020603050405020304" pitchFamily="18" charset="0"/>
                <a:cs typeface="Times New Roman" panose="02020603050405020304" pitchFamily="18" charset="0"/>
              </a:rPr>
              <a:t> </a:t>
            </a:r>
            <a:r>
              <a:rPr lang="en-US" sz="3200" b="1" dirty="0" err="1">
                <a:effectLst/>
                <a:latin typeface="Times New Roman" panose="02020603050405020304" pitchFamily="18" charset="0"/>
                <a:cs typeface="Times New Roman" panose="02020603050405020304" pitchFamily="18" charset="0"/>
              </a:rPr>
              <a:t>án</a:t>
            </a:r>
            <a:r>
              <a:rPr lang="en-US" sz="3200" b="1" dirty="0">
                <a:effectLst/>
                <a:latin typeface="Times New Roman" panose="02020603050405020304" pitchFamily="18" charset="0"/>
                <a:cs typeface="Times New Roman" panose="02020603050405020304" pitchFamily="18" charset="0"/>
              </a:rPr>
              <a:t> </a:t>
            </a:r>
            <a:r>
              <a:rPr lang="en-US" sz="3200" b="1" dirty="0" err="1">
                <a:effectLst/>
                <a:latin typeface="Times New Roman" panose="02020603050405020304" pitchFamily="18" charset="0"/>
                <a:cs typeface="Times New Roman" panose="02020603050405020304" pitchFamily="18" charset="0"/>
              </a:rPr>
              <a:t>trong</a:t>
            </a:r>
            <a:r>
              <a:rPr lang="en-US" sz="3200" b="1" dirty="0">
                <a:effectLst/>
                <a:latin typeface="Times New Roman" panose="02020603050405020304" pitchFamily="18" charset="0"/>
                <a:cs typeface="Times New Roman" panose="02020603050405020304" pitchFamily="18" charset="0"/>
              </a:rPr>
              <a:t> Android Studio</a:t>
            </a:r>
          </a:p>
          <a:p>
            <a:pPr marR="0">
              <a:lnSpc>
                <a:spcPct val="90000"/>
              </a:lnSpc>
              <a:spcBef>
                <a:spcPts val="400"/>
              </a:spcBef>
              <a:spcAft>
                <a:spcPts val="400"/>
              </a:spcAft>
              <a:tabLst>
                <a:tab pos="2065020" algn="l"/>
              </a:tabLst>
            </a:pPr>
            <a:r>
              <a:rPr lang="en-US" sz="3200" dirty="0" err="1">
                <a:effectLst/>
                <a:latin typeface="Times New Roman" panose="02020603050405020304" pitchFamily="18" charset="0"/>
                <a:cs typeface="Times New Roman" panose="02020603050405020304" pitchFamily="18" charset="0"/>
              </a:rPr>
              <a:t>Một</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dự</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án</a:t>
            </a:r>
            <a:r>
              <a:rPr lang="en-US" sz="3200" dirty="0">
                <a:effectLst/>
                <a:latin typeface="Times New Roman" panose="02020603050405020304" pitchFamily="18" charset="0"/>
                <a:cs typeface="Times New Roman" panose="02020603050405020304" pitchFamily="18" charset="0"/>
              </a:rPr>
              <a:t> Android </a:t>
            </a:r>
            <a:r>
              <a:rPr lang="en-US" sz="3200" dirty="0" err="1">
                <a:effectLst/>
                <a:latin typeface="Times New Roman" panose="02020603050405020304" pitchFamily="18" charset="0"/>
                <a:cs typeface="Times New Roman" panose="02020603050405020304" pitchFamily="18" charset="0"/>
              </a:rPr>
              <a:t>trong</a:t>
            </a:r>
            <a:r>
              <a:rPr lang="en-US" sz="3200" dirty="0">
                <a:effectLst/>
                <a:latin typeface="Times New Roman" panose="02020603050405020304" pitchFamily="18" charset="0"/>
                <a:cs typeface="Times New Roman" panose="02020603050405020304" pitchFamily="18" charset="0"/>
              </a:rPr>
              <a:t> Android Studio </a:t>
            </a:r>
            <a:r>
              <a:rPr lang="en-US" sz="3200" dirty="0" err="1">
                <a:effectLst/>
                <a:latin typeface="Times New Roman" panose="02020603050405020304" pitchFamily="18" charset="0"/>
                <a:cs typeface="Times New Roman" panose="02020603050405020304" pitchFamily="18" charset="0"/>
              </a:rPr>
              <a:t>thường</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có</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cấu</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trúc</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như</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sau</a:t>
            </a:r>
            <a:r>
              <a:rPr lang="en-US" sz="3200" dirty="0">
                <a:effectLst/>
                <a:latin typeface="Times New Roman" panose="02020603050405020304" pitchFamily="18" charset="0"/>
                <a:cs typeface="Times New Roman" panose="02020603050405020304" pitchFamily="18" charset="0"/>
              </a:rPr>
              <a:t>:</a:t>
            </a:r>
          </a:p>
          <a:p>
            <a:pPr marR="0">
              <a:lnSpc>
                <a:spcPct val="90000"/>
              </a:lnSpc>
              <a:spcBef>
                <a:spcPts val="400"/>
              </a:spcBef>
              <a:spcAft>
                <a:spcPts val="400"/>
              </a:spcAft>
              <a:tabLst>
                <a:tab pos="2065020" algn="l"/>
              </a:tabLst>
            </a:pPr>
            <a:r>
              <a:rPr lang="en-US" sz="3200" dirty="0">
                <a:solidFill>
                  <a:schemeClr val="accent6"/>
                </a:solidFill>
                <a:effectLst/>
                <a:latin typeface="Times New Roman" panose="02020603050405020304" pitchFamily="18" charset="0"/>
                <a:cs typeface="Times New Roman" panose="02020603050405020304" pitchFamily="18" charset="0"/>
              </a:rPr>
              <a:t>- app/: </a:t>
            </a:r>
            <a:r>
              <a:rPr lang="en-US" sz="3200" dirty="0" err="1">
                <a:effectLst/>
                <a:latin typeface="Times New Roman" panose="02020603050405020304" pitchFamily="18" charset="0"/>
                <a:cs typeface="Times New Roman" panose="02020603050405020304" pitchFamily="18" charset="0"/>
              </a:rPr>
              <a:t>Thư</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mục</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chứa</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mã</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nguồn</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và</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tài</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nguyên</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của</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ứng</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dụng</a:t>
            </a:r>
            <a:r>
              <a:rPr lang="en-US" sz="3200" dirty="0">
                <a:effectLst/>
                <a:latin typeface="Times New Roman" panose="02020603050405020304" pitchFamily="18" charset="0"/>
                <a:cs typeface="Times New Roman" panose="02020603050405020304" pitchFamily="18" charset="0"/>
              </a:rPr>
              <a:t>.</a:t>
            </a:r>
          </a:p>
          <a:p>
            <a:pPr marR="0">
              <a:lnSpc>
                <a:spcPct val="90000"/>
              </a:lnSpc>
              <a:spcBef>
                <a:spcPts val="400"/>
              </a:spcBef>
              <a:spcAft>
                <a:spcPts val="400"/>
              </a:spcAft>
              <a:tabLst>
                <a:tab pos="2065020" algn="l"/>
              </a:tabLst>
            </a:pPr>
            <a:r>
              <a:rPr lang="en-US" sz="3200" dirty="0">
                <a:solidFill>
                  <a:schemeClr val="accent6"/>
                </a:solidFill>
                <a:effectLst/>
                <a:latin typeface="Times New Roman" panose="02020603050405020304" pitchFamily="18" charset="0"/>
                <a:cs typeface="Times New Roman" panose="02020603050405020304" pitchFamily="18" charset="0"/>
              </a:rPr>
              <a:t>- </a:t>
            </a:r>
            <a:r>
              <a:rPr lang="en-US" sz="3200" dirty="0" err="1">
                <a:solidFill>
                  <a:schemeClr val="accent6"/>
                </a:solidFill>
                <a:effectLst/>
                <a:latin typeface="Times New Roman" panose="02020603050405020304" pitchFamily="18" charset="0"/>
                <a:cs typeface="Times New Roman" panose="02020603050405020304" pitchFamily="18" charset="0"/>
              </a:rPr>
              <a:t>src</a:t>
            </a:r>
            <a:r>
              <a:rPr lang="en-US" sz="3200" dirty="0">
                <a:solidFill>
                  <a:schemeClr val="accent6"/>
                </a:solidFill>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Chứa</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mã</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nguồn</a:t>
            </a:r>
            <a:r>
              <a:rPr lang="en-US" sz="3200" dirty="0">
                <a:effectLst/>
                <a:latin typeface="Times New Roman" panose="02020603050405020304" pitchFamily="18" charset="0"/>
                <a:cs typeface="Times New Roman" panose="02020603050405020304" pitchFamily="18" charset="0"/>
              </a:rPr>
              <a:t> Java/Kotlin.</a:t>
            </a:r>
          </a:p>
          <a:p>
            <a:pPr marR="0">
              <a:lnSpc>
                <a:spcPct val="90000"/>
              </a:lnSpc>
              <a:spcBef>
                <a:spcPts val="400"/>
              </a:spcBef>
              <a:spcAft>
                <a:spcPts val="400"/>
              </a:spcAft>
              <a:tabLst>
                <a:tab pos="2065020" algn="l"/>
              </a:tabLst>
            </a:pPr>
            <a:r>
              <a:rPr lang="en-US" sz="3200" dirty="0">
                <a:solidFill>
                  <a:schemeClr val="accent6"/>
                </a:solidFill>
                <a:effectLst/>
                <a:latin typeface="Times New Roman" panose="02020603050405020304" pitchFamily="18" charset="0"/>
                <a:cs typeface="Times New Roman" panose="02020603050405020304" pitchFamily="18" charset="0"/>
              </a:rPr>
              <a:t>- main/: </a:t>
            </a:r>
            <a:r>
              <a:rPr lang="en-US" sz="3200" dirty="0" err="1">
                <a:effectLst/>
                <a:latin typeface="Times New Roman" panose="02020603050405020304" pitchFamily="18" charset="0"/>
                <a:cs typeface="Times New Roman" panose="02020603050405020304" pitchFamily="18" charset="0"/>
              </a:rPr>
              <a:t>Thư</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mục</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chính</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chứa</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mã</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nguồn</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tài</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nguyên</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và</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tệp</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cấu</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hình</a:t>
            </a:r>
            <a:r>
              <a:rPr lang="en-US" sz="3200" dirty="0">
                <a:effectLst/>
                <a:latin typeface="Times New Roman" panose="02020603050405020304" pitchFamily="18" charset="0"/>
                <a:cs typeface="Times New Roman" panose="02020603050405020304" pitchFamily="18" charset="0"/>
              </a:rPr>
              <a:t>.</a:t>
            </a:r>
          </a:p>
          <a:p>
            <a:pPr marR="0">
              <a:lnSpc>
                <a:spcPct val="90000"/>
              </a:lnSpc>
              <a:spcBef>
                <a:spcPts val="400"/>
              </a:spcBef>
              <a:spcAft>
                <a:spcPts val="400"/>
              </a:spcAft>
              <a:tabLst>
                <a:tab pos="2065020" algn="l"/>
              </a:tabLst>
            </a:pPr>
            <a:r>
              <a:rPr lang="en-US" sz="3200" dirty="0">
                <a:solidFill>
                  <a:schemeClr val="accent6"/>
                </a:solidFill>
                <a:effectLst/>
                <a:latin typeface="Times New Roman" panose="02020603050405020304" pitchFamily="18" charset="0"/>
                <a:cs typeface="Times New Roman" panose="02020603050405020304" pitchFamily="18" charset="0"/>
              </a:rPr>
              <a:t>- test/: </a:t>
            </a:r>
            <a:r>
              <a:rPr lang="en-US" sz="3200" dirty="0" err="1">
                <a:effectLst/>
                <a:latin typeface="Times New Roman" panose="02020603050405020304" pitchFamily="18" charset="0"/>
                <a:cs typeface="Times New Roman" panose="02020603050405020304" pitchFamily="18" charset="0"/>
              </a:rPr>
              <a:t>Chứa</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các</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bài</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kiểm</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tra</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đơn</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vị</a:t>
            </a:r>
            <a:r>
              <a:rPr lang="en-US" sz="3200" dirty="0">
                <a:effectLst/>
                <a:latin typeface="Times New Roman" panose="02020603050405020304" pitchFamily="18" charset="0"/>
                <a:cs typeface="Times New Roman" panose="02020603050405020304" pitchFamily="18" charset="0"/>
              </a:rPr>
              <a:t>.</a:t>
            </a:r>
          </a:p>
          <a:p>
            <a:pPr marR="0">
              <a:lnSpc>
                <a:spcPct val="90000"/>
              </a:lnSpc>
              <a:spcBef>
                <a:spcPts val="400"/>
              </a:spcBef>
              <a:spcAft>
                <a:spcPts val="400"/>
              </a:spcAft>
              <a:tabLst>
                <a:tab pos="2065020" algn="l"/>
              </a:tabLst>
            </a:pPr>
            <a:r>
              <a:rPr lang="en-US" sz="3200" dirty="0">
                <a:solidFill>
                  <a:schemeClr val="accent6"/>
                </a:solidFill>
                <a:effectLst/>
                <a:latin typeface="Times New Roman" panose="02020603050405020304" pitchFamily="18" charset="0"/>
                <a:cs typeface="Times New Roman" panose="02020603050405020304" pitchFamily="18" charset="0"/>
              </a:rPr>
              <a:t>- </a:t>
            </a:r>
            <a:r>
              <a:rPr lang="en-US" sz="3200" dirty="0" err="1">
                <a:solidFill>
                  <a:schemeClr val="accent6"/>
                </a:solidFill>
                <a:effectLst/>
                <a:latin typeface="Times New Roman" panose="02020603050405020304" pitchFamily="18" charset="0"/>
                <a:cs typeface="Times New Roman" panose="02020603050405020304" pitchFamily="18" charset="0"/>
              </a:rPr>
              <a:t>androidTest</a:t>
            </a:r>
            <a:r>
              <a:rPr lang="en-US" sz="3200" dirty="0">
                <a:solidFill>
                  <a:schemeClr val="accent6"/>
                </a:solidFill>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Chứa</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các</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bài</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kiểm</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tra</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giao</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diện</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người</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dùng</a:t>
            </a:r>
            <a:r>
              <a:rPr lang="en-US" sz="3200" dirty="0">
                <a:effectLst/>
                <a:latin typeface="Times New Roman" panose="02020603050405020304" pitchFamily="18" charset="0"/>
                <a:cs typeface="Times New Roman" panose="02020603050405020304" pitchFamily="18" charset="0"/>
              </a:rPr>
              <a:t>.</a:t>
            </a:r>
          </a:p>
          <a:p>
            <a:pPr marR="0">
              <a:lnSpc>
                <a:spcPct val="90000"/>
              </a:lnSpc>
              <a:spcBef>
                <a:spcPts val="400"/>
              </a:spcBef>
              <a:spcAft>
                <a:spcPts val="400"/>
              </a:spcAft>
              <a:tabLst>
                <a:tab pos="2065020" algn="l"/>
              </a:tabLst>
            </a:pPr>
            <a:r>
              <a:rPr lang="en-US" sz="3200" dirty="0">
                <a:solidFill>
                  <a:schemeClr val="accent6"/>
                </a:solidFill>
                <a:effectLst/>
                <a:latin typeface="Times New Roman" panose="02020603050405020304" pitchFamily="18" charset="0"/>
                <a:cs typeface="Times New Roman" panose="02020603050405020304" pitchFamily="18" charset="0"/>
              </a:rPr>
              <a:t>- res/: </a:t>
            </a:r>
            <a:r>
              <a:rPr lang="en-US" sz="3200" dirty="0" err="1">
                <a:effectLst/>
                <a:latin typeface="Times New Roman" panose="02020603050405020304" pitchFamily="18" charset="0"/>
                <a:cs typeface="Times New Roman" panose="02020603050405020304" pitchFamily="18" charset="0"/>
              </a:rPr>
              <a:t>Chứa</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các</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tài</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nguyên</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như</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hình</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ảnh</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giao</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diện</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người</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dùng</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chuỗi</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văn</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bản</a:t>
            </a:r>
            <a:r>
              <a:rPr lang="en-US" sz="3200" dirty="0">
                <a:effectLst/>
                <a:latin typeface="Times New Roman" panose="02020603050405020304" pitchFamily="18" charset="0"/>
                <a:cs typeface="Times New Roman" panose="02020603050405020304" pitchFamily="18" charset="0"/>
              </a:rPr>
              <a:t>.</a:t>
            </a:r>
          </a:p>
          <a:p>
            <a:pPr marR="0">
              <a:lnSpc>
                <a:spcPct val="90000"/>
              </a:lnSpc>
              <a:spcBef>
                <a:spcPts val="400"/>
              </a:spcBef>
              <a:spcAft>
                <a:spcPts val="400"/>
              </a:spcAft>
              <a:tabLst>
                <a:tab pos="2065020" algn="l"/>
              </a:tabLst>
            </a:pPr>
            <a:r>
              <a:rPr lang="vi-VN" sz="3200" dirty="0">
                <a:solidFill>
                  <a:schemeClr val="accent6"/>
                </a:solidFill>
                <a:effectLst/>
                <a:latin typeface="Times New Roman" panose="02020603050405020304" pitchFamily="18" charset="0"/>
                <a:cs typeface="Times New Roman" panose="02020603050405020304" pitchFamily="18" charset="0"/>
              </a:rPr>
              <a:t>- </a:t>
            </a:r>
            <a:r>
              <a:rPr lang="en-US" sz="3200" dirty="0">
                <a:solidFill>
                  <a:schemeClr val="accent6"/>
                </a:solidFill>
                <a:effectLst/>
                <a:latin typeface="Times New Roman" panose="02020603050405020304" pitchFamily="18" charset="0"/>
                <a:cs typeface="Times New Roman" panose="02020603050405020304" pitchFamily="18" charset="0"/>
              </a:rPr>
              <a:t>AndroidManifest.xml: </a:t>
            </a:r>
            <a:r>
              <a:rPr lang="en-US" sz="3200" dirty="0" err="1">
                <a:effectLst/>
                <a:latin typeface="Times New Roman" panose="02020603050405020304" pitchFamily="18" charset="0"/>
                <a:cs typeface="Times New Roman" panose="02020603050405020304" pitchFamily="18" charset="0"/>
              </a:rPr>
              <a:t>Tệp</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cấu</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hình</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ứng</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dụng</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định</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nghĩa</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các</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hoạt</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động</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quyền</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và</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thông</a:t>
            </a:r>
            <a:r>
              <a:rPr lang="en-US" sz="3200" dirty="0">
                <a:effectLst/>
                <a:latin typeface="Times New Roman" panose="02020603050405020304" pitchFamily="18" charset="0"/>
                <a:cs typeface="Times New Roman" panose="02020603050405020304" pitchFamily="18" charset="0"/>
              </a:rPr>
              <a:t> tin </a:t>
            </a:r>
            <a:r>
              <a:rPr lang="en-US" sz="3200" dirty="0" err="1">
                <a:effectLst/>
                <a:latin typeface="Times New Roman" panose="02020603050405020304" pitchFamily="18" charset="0"/>
                <a:cs typeface="Times New Roman" panose="02020603050405020304" pitchFamily="18" charset="0"/>
              </a:rPr>
              <a:t>khác</a:t>
            </a:r>
            <a:r>
              <a:rPr lang="en-US" sz="3200" dirty="0">
                <a:effectLst/>
                <a:latin typeface="Times New Roman" panose="02020603050405020304" pitchFamily="18" charset="0"/>
                <a:cs typeface="Times New Roman" panose="02020603050405020304" pitchFamily="18" charset="0"/>
              </a:rPr>
              <a:t>.</a:t>
            </a:r>
            <a:endParaRPr lang="vi-VN" sz="3200" dirty="0">
              <a:effectLst/>
              <a:latin typeface="Times New Roman" panose="02020603050405020304" pitchFamily="18" charset="0"/>
              <a:cs typeface="Times New Roman" panose="02020603050405020304" pitchFamily="18" charset="0"/>
            </a:endParaRPr>
          </a:p>
          <a:p>
            <a:pPr marL="457200" marR="0" indent="-457200">
              <a:lnSpc>
                <a:spcPct val="90000"/>
              </a:lnSpc>
              <a:spcBef>
                <a:spcPts val="400"/>
              </a:spcBef>
              <a:spcAft>
                <a:spcPts val="400"/>
              </a:spcAft>
              <a:buFontTx/>
              <a:buChar char="-"/>
              <a:tabLst>
                <a:tab pos="2065020" algn="l"/>
              </a:tabLst>
            </a:pPr>
            <a:r>
              <a:rPr lang="en-US" sz="3200" dirty="0" err="1">
                <a:solidFill>
                  <a:schemeClr val="accent6"/>
                </a:solidFill>
                <a:effectLst/>
                <a:latin typeface="Times New Roman" panose="02020603050405020304" pitchFamily="18" charset="0"/>
                <a:cs typeface="Times New Roman" panose="02020603050405020304" pitchFamily="18" charset="0"/>
              </a:rPr>
              <a:t>build.gradle</a:t>
            </a:r>
            <a:r>
              <a:rPr lang="en-US" sz="3200" dirty="0">
                <a:solidFill>
                  <a:schemeClr val="accent6"/>
                </a:solidFill>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Tệp</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cấu</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hình</a:t>
            </a:r>
            <a:r>
              <a:rPr lang="en-US" sz="3200" dirty="0">
                <a:effectLst/>
                <a:latin typeface="Times New Roman" panose="02020603050405020304" pitchFamily="18" charset="0"/>
                <a:cs typeface="Times New Roman" panose="02020603050405020304" pitchFamily="18" charset="0"/>
              </a:rPr>
              <a:t> Gradle </a:t>
            </a:r>
            <a:r>
              <a:rPr lang="en-US" sz="3200" dirty="0" err="1">
                <a:effectLst/>
                <a:latin typeface="Times New Roman" panose="02020603050405020304" pitchFamily="18" charset="0"/>
                <a:cs typeface="Times New Roman" panose="02020603050405020304" pitchFamily="18" charset="0"/>
              </a:rPr>
              <a:t>chứa</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thông</a:t>
            </a:r>
            <a:r>
              <a:rPr lang="en-US" sz="3200" dirty="0">
                <a:effectLst/>
                <a:latin typeface="Times New Roman" panose="02020603050405020304" pitchFamily="18" charset="0"/>
                <a:cs typeface="Times New Roman" panose="02020603050405020304" pitchFamily="18" charset="0"/>
              </a:rPr>
              <a:t> tin </a:t>
            </a:r>
            <a:r>
              <a:rPr lang="en-US" sz="3200" dirty="0" err="1">
                <a:effectLst/>
                <a:latin typeface="Times New Roman" panose="02020603050405020304" pitchFamily="18" charset="0"/>
                <a:cs typeface="Times New Roman" panose="02020603050405020304" pitchFamily="18" charset="0"/>
              </a:rPr>
              <a:t>về</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phụ</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thuộc</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và</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cấu</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hình</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xây</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dựng</a:t>
            </a:r>
            <a:r>
              <a:rPr lang="en-US" sz="3200" dirty="0">
                <a:effectLst/>
                <a:latin typeface="Times New Roman" panose="02020603050405020304" pitchFamily="18" charset="0"/>
                <a:cs typeface="Times New Roman" panose="02020603050405020304" pitchFamily="18" charset="0"/>
              </a:rPr>
              <a:t>.</a:t>
            </a:r>
            <a:endParaRPr lang="vi-VN" sz="3200" dirty="0">
              <a:effectLst/>
              <a:latin typeface="Times New Roman" panose="02020603050405020304" pitchFamily="18" charset="0"/>
              <a:cs typeface="Times New Roman" panose="02020603050405020304" pitchFamily="18" charset="0"/>
            </a:endParaRPr>
          </a:p>
          <a:p>
            <a:pPr marR="0">
              <a:lnSpc>
                <a:spcPct val="90000"/>
              </a:lnSpc>
              <a:spcBef>
                <a:spcPts val="400"/>
              </a:spcBef>
              <a:spcAft>
                <a:spcPts val="400"/>
              </a:spcAft>
              <a:tabLst>
                <a:tab pos="2065020" algn="l"/>
              </a:tabLst>
            </a:pPr>
            <a:endParaRPr lang="en-US" sz="3200" dirty="0">
              <a:effectLst/>
              <a:latin typeface="Times New Roman" panose="02020603050405020304" pitchFamily="18" charset="0"/>
              <a:cs typeface="Times New Roman" panose="02020603050405020304" pitchFamily="18" charset="0"/>
            </a:endParaRPr>
          </a:p>
          <a:p>
            <a:pPr marR="0">
              <a:lnSpc>
                <a:spcPct val="90000"/>
              </a:lnSpc>
              <a:spcBef>
                <a:spcPts val="400"/>
              </a:spcBef>
              <a:spcAft>
                <a:spcPts val="400"/>
              </a:spcAft>
              <a:tabLst>
                <a:tab pos="2065020" algn="l"/>
              </a:tabLst>
            </a:pPr>
            <a:r>
              <a:rPr lang="en-US" sz="3200" dirty="0">
                <a:solidFill>
                  <a:schemeClr val="accent6"/>
                </a:solidFill>
                <a:effectLst/>
                <a:latin typeface="Times New Roman" panose="02020603050405020304" pitchFamily="18" charset="0"/>
                <a:cs typeface="Times New Roman" panose="02020603050405020304" pitchFamily="18" charset="0"/>
              </a:rPr>
              <a:t>=&gt; </a:t>
            </a:r>
            <a:r>
              <a:rPr lang="en-US" sz="3200" dirty="0" err="1">
                <a:solidFill>
                  <a:schemeClr val="accent6"/>
                </a:solidFill>
                <a:effectLst/>
                <a:latin typeface="Times New Roman" panose="02020603050405020304" pitchFamily="18" charset="0"/>
                <a:cs typeface="Times New Roman" panose="02020603050405020304" pitchFamily="18" charset="0"/>
              </a:rPr>
              <a:t>Kết</a:t>
            </a:r>
            <a:r>
              <a:rPr lang="en-US" sz="3200" dirty="0">
                <a:solidFill>
                  <a:schemeClr val="accent6"/>
                </a:solidFill>
                <a:effectLst/>
                <a:latin typeface="Times New Roman" panose="02020603050405020304" pitchFamily="18" charset="0"/>
                <a:cs typeface="Times New Roman" panose="02020603050405020304" pitchFamily="18" charset="0"/>
              </a:rPr>
              <a:t> </a:t>
            </a:r>
            <a:r>
              <a:rPr lang="en-US" sz="3200" dirty="0" err="1">
                <a:solidFill>
                  <a:schemeClr val="accent6"/>
                </a:solidFill>
                <a:effectLst/>
                <a:latin typeface="Times New Roman" panose="02020603050405020304" pitchFamily="18" charset="0"/>
                <a:cs typeface="Times New Roman" panose="02020603050405020304" pitchFamily="18" charset="0"/>
              </a:rPr>
              <a:t>luận</a:t>
            </a:r>
            <a:r>
              <a:rPr lang="en-US" sz="3200" dirty="0">
                <a:solidFill>
                  <a:schemeClr val="accent6"/>
                </a:solidFill>
                <a:effectLst/>
                <a:latin typeface="Times New Roman" panose="02020603050405020304" pitchFamily="18" charset="0"/>
                <a:cs typeface="Times New Roman" panose="02020603050405020304" pitchFamily="18" charset="0"/>
              </a:rPr>
              <a:t>: </a:t>
            </a:r>
            <a:r>
              <a:rPr lang="en-US" sz="3200" dirty="0">
                <a:effectLst/>
                <a:latin typeface="Times New Roman" panose="02020603050405020304" pitchFamily="18" charset="0"/>
                <a:cs typeface="Times New Roman" panose="02020603050405020304" pitchFamily="18" charset="0"/>
              </a:rPr>
              <a:t>Android Studio </a:t>
            </a:r>
            <a:r>
              <a:rPr lang="en-US" sz="3200" dirty="0" err="1">
                <a:effectLst/>
                <a:latin typeface="Times New Roman" panose="02020603050405020304" pitchFamily="18" charset="0"/>
                <a:cs typeface="Times New Roman" panose="02020603050405020304" pitchFamily="18" charset="0"/>
              </a:rPr>
              <a:t>là</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công</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cụ</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quan</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trọng</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cho</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mọi</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lập</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trình</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viên</a:t>
            </a:r>
            <a:r>
              <a:rPr lang="en-US" sz="3200" dirty="0">
                <a:effectLst/>
                <a:latin typeface="Times New Roman" panose="02020603050405020304" pitchFamily="18" charset="0"/>
                <a:cs typeface="Times New Roman" panose="02020603050405020304" pitchFamily="18" charset="0"/>
              </a:rPr>
              <a:t> Android, </a:t>
            </a:r>
            <a:r>
              <a:rPr lang="en-US" sz="3200" dirty="0" err="1">
                <a:effectLst/>
                <a:latin typeface="Times New Roman" panose="02020603050405020304" pitchFamily="18" charset="0"/>
                <a:cs typeface="Times New Roman" panose="02020603050405020304" pitchFamily="18" charset="0"/>
              </a:rPr>
              <a:t>cung</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cấp</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một</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môi</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trường</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phát</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triển</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phong</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phú</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với</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nhiều</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tính</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năng</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mạnh</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mẽ</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Việc</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nắm</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vững</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cách</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sử</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dụng</a:t>
            </a:r>
            <a:r>
              <a:rPr lang="en-US" sz="3200" dirty="0">
                <a:effectLst/>
                <a:latin typeface="Times New Roman" panose="02020603050405020304" pitchFamily="18" charset="0"/>
                <a:cs typeface="Times New Roman" panose="02020603050405020304" pitchFamily="18" charset="0"/>
              </a:rPr>
              <a:t> Android Studio </a:t>
            </a:r>
            <a:r>
              <a:rPr lang="en-US" sz="3200" dirty="0" err="1">
                <a:effectLst/>
                <a:latin typeface="Times New Roman" panose="02020603050405020304" pitchFamily="18" charset="0"/>
                <a:cs typeface="Times New Roman" panose="02020603050405020304" pitchFamily="18" charset="0"/>
              </a:rPr>
              <a:t>sẽ</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giúp</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lập</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trình</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viên</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phát</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triển</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ứng</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dụng</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hiệu</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quả</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và</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tối</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ưu</a:t>
            </a:r>
            <a:r>
              <a:rPr lang="en-US" sz="3200" dirty="0">
                <a:effectLst/>
                <a:latin typeface="Times New Roman" panose="02020603050405020304" pitchFamily="18" charset="0"/>
                <a:cs typeface="Times New Roman" panose="02020603050405020304" pitchFamily="18" charset="0"/>
              </a:rPr>
              <a:t> </a:t>
            </a:r>
            <a:r>
              <a:rPr lang="en-US" sz="3200" dirty="0" err="1">
                <a:effectLst/>
                <a:latin typeface="Times New Roman" panose="02020603050405020304" pitchFamily="18" charset="0"/>
                <a:cs typeface="Times New Roman" panose="02020603050405020304" pitchFamily="18" charset="0"/>
              </a:rPr>
              <a:t>hơn</a:t>
            </a:r>
            <a:endParaRPr lang="en-US" sz="3200" dirty="0">
              <a:effectLst/>
              <a:latin typeface="Times New Roman" panose="02020603050405020304" pitchFamily="18" charset="0"/>
              <a:cs typeface="Times New Roman" panose="02020603050405020304" pitchFamily="18" charset="0"/>
            </a:endParaRPr>
          </a:p>
          <a:p>
            <a:pPr marR="0">
              <a:lnSpc>
                <a:spcPct val="90000"/>
              </a:lnSpc>
              <a:spcBef>
                <a:spcPts val="400"/>
              </a:spcBef>
              <a:spcAft>
                <a:spcPts val="400"/>
              </a:spcAft>
              <a:tabLst>
                <a:tab pos="2065020" algn="l"/>
              </a:tabLst>
            </a:pPr>
            <a:endParaRPr lang="en-US" sz="3200" dirty="0">
              <a:effectLst/>
              <a:latin typeface="Times New Roman" panose="02020603050405020304" pitchFamily="18" charset="0"/>
              <a:cs typeface="Times New Roman" panose="02020603050405020304" pitchFamily="18" charset="0"/>
            </a:endParaRPr>
          </a:p>
          <a:p>
            <a:pPr marR="0">
              <a:lnSpc>
                <a:spcPct val="90000"/>
              </a:lnSpc>
              <a:spcBef>
                <a:spcPts val="400"/>
              </a:spcBef>
              <a:spcAft>
                <a:spcPts val="400"/>
              </a:spcAft>
              <a:tabLst>
                <a:tab pos="2065020" algn="l"/>
              </a:tabLst>
            </a:pPr>
            <a:endParaRPr lang="en-US" sz="32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6371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7F82E-A139-0ABA-188E-261A5DE6901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67F96930-D822-2719-F9A1-9C999159E97C}"/>
              </a:ext>
            </a:extLst>
          </p:cNvPr>
          <p:cNvSpPr txBox="1"/>
          <p:nvPr/>
        </p:nvSpPr>
        <p:spPr>
          <a:xfrm>
            <a:off x="2351047" y="513570"/>
            <a:ext cx="13585905" cy="2153282"/>
          </a:xfrm>
          <a:prstGeom prst="rect">
            <a:avLst/>
          </a:prstGeom>
        </p:spPr>
        <p:txBody>
          <a:bodyPr wrap="square" lIns="0" tIns="0" rIns="0" bIns="0" rtlCol="0" anchor="t">
            <a:spAutoFit/>
          </a:bodyPr>
          <a:lstStyle/>
          <a:p>
            <a:pPr algn="ctr">
              <a:lnSpc>
                <a:spcPts val="8800"/>
              </a:lnSpc>
            </a:pPr>
            <a:r>
              <a:rPr lang="vi-VN" sz="5400" b="1" dirty="0">
                <a:solidFill>
                  <a:srgbClr val="000000"/>
                </a:solidFill>
                <a:latin typeface="+mj-lt"/>
                <a:ea typeface="Paalalabas Wide"/>
                <a:cs typeface="Paalalabas Wide"/>
                <a:sym typeface="Paalalabas Wide"/>
              </a:rPr>
              <a:t>CHƯƠNG 2: XÂY DỰNG PHẦN MỀM CHO APP ĐỌC SÁCH</a:t>
            </a:r>
            <a:endParaRPr lang="en-US" sz="5400" b="1" dirty="0">
              <a:solidFill>
                <a:srgbClr val="000000"/>
              </a:solidFill>
              <a:latin typeface="+mj-lt"/>
              <a:ea typeface="Paalalabas Wide"/>
              <a:cs typeface="Paalalabas Wide"/>
              <a:sym typeface="Paalalabas Wide"/>
            </a:endParaRPr>
          </a:p>
        </p:txBody>
      </p:sp>
      <p:grpSp>
        <p:nvGrpSpPr>
          <p:cNvPr id="6" name="Group 6">
            <a:extLst>
              <a:ext uri="{FF2B5EF4-FFF2-40B4-BE49-F238E27FC236}">
                <a16:creationId xmlns:a16="http://schemas.microsoft.com/office/drawing/2014/main" id="{0D3F8E5A-64D3-D355-E0FB-0FBD5A31CB9D}"/>
              </a:ext>
            </a:extLst>
          </p:cNvPr>
          <p:cNvGrpSpPr/>
          <p:nvPr/>
        </p:nvGrpSpPr>
        <p:grpSpPr>
          <a:xfrm>
            <a:off x="2840694" y="3279466"/>
            <a:ext cx="13030200" cy="928352"/>
            <a:chOff x="-43371" y="-66675"/>
            <a:chExt cx="1806719" cy="299947"/>
          </a:xfrm>
        </p:grpSpPr>
        <p:sp>
          <p:nvSpPr>
            <p:cNvPr id="7" name="Freeform 7">
              <a:extLst>
                <a:ext uri="{FF2B5EF4-FFF2-40B4-BE49-F238E27FC236}">
                  <a16:creationId xmlns:a16="http://schemas.microsoft.com/office/drawing/2014/main" id="{A5BEB9B1-CEE3-F042-45BD-9508C7AA208A}"/>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8" name="TextBox 8">
              <a:extLst>
                <a:ext uri="{FF2B5EF4-FFF2-40B4-BE49-F238E27FC236}">
                  <a16:creationId xmlns:a16="http://schemas.microsoft.com/office/drawing/2014/main" id="{C7B34B2F-8510-CC59-BDBE-B7FEAC2F261C}"/>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4000" dirty="0">
                  <a:solidFill>
                    <a:srgbClr val="FFFFFF"/>
                  </a:solidFill>
                  <a:latin typeface="+mj-lt"/>
                  <a:ea typeface="Hero"/>
                  <a:cs typeface="Hero"/>
                  <a:sym typeface="Hero"/>
                </a:rPr>
                <a:t>Xây dựng phần mềm quản lý hệ thống hoàn chỉnh của dự án</a:t>
              </a:r>
              <a:endParaRPr lang="en-US" sz="4000" dirty="0">
                <a:solidFill>
                  <a:srgbClr val="FFFFFF"/>
                </a:solidFill>
                <a:latin typeface="+mj-lt"/>
                <a:ea typeface="Hero"/>
                <a:cs typeface="Hero"/>
                <a:sym typeface="Hero"/>
              </a:endParaRPr>
            </a:p>
          </p:txBody>
        </p:sp>
      </p:grpSp>
      <p:grpSp>
        <p:nvGrpSpPr>
          <p:cNvPr id="9" name="Group 9">
            <a:extLst>
              <a:ext uri="{FF2B5EF4-FFF2-40B4-BE49-F238E27FC236}">
                <a16:creationId xmlns:a16="http://schemas.microsoft.com/office/drawing/2014/main" id="{8F33E311-25F1-6D63-AE05-B2844B700399}"/>
              </a:ext>
            </a:extLst>
          </p:cNvPr>
          <p:cNvGrpSpPr/>
          <p:nvPr/>
        </p:nvGrpSpPr>
        <p:grpSpPr>
          <a:xfrm>
            <a:off x="1920357" y="3220630"/>
            <a:ext cx="744020" cy="891757"/>
            <a:chOff x="0" y="-66675"/>
            <a:chExt cx="292207" cy="350230"/>
          </a:xfrm>
        </p:grpSpPr>
        <p:sp>
          <p:nvSpPr>
            <p:cNvPr id="10" name="Freeform 10">
              <a:extLst>
                <a:ext uri="{FF2B5EF4-FFF2-40B4-BE49-F238E27FC236}">
                  <a16:creationId xmlns:a16="http://schemas.microsoft.com/office/drawing/2014/main" id="{50251ECD-75BF-DC49-6FAF-1CE5281164A3}"/>
                </a:ext>
              </a:extLst>
            </p:cNvPr>
            <p:cNvSpPr/>
            <p:nvPr/>
          </p:nvSpPr>
          <p:spPr>
            <a:xfrm>
              <a:off x="0" y="0"/>
              <a:ext cx="292207" cy="283555"/>
            </a:xfrm>
            <a:custGeom>
              <a:avLst/>
              <a:gdLst/>
              <a:ahLst/>
              <a:cxnLst/>
              <a:rect l="l" t="t" r="r" b="b"/>
              <a:pathLst>
                <a:path w="292207" h="283555">
                  <a:moveTo>
                    <a:pt x="141777" y="0"/>
                  </a:moveTo>
                  <a:lnTo>
                    <a:pt x="150430" y="0"/>
                  </a:lnTo>
                  <a:cubicBezTo>
                    <a:pt x="188032" y="0"/>
                    <a:pt x="224093" y="14937"/>
                    <a:pt x="250682" y="41526"/>
                  </a:cubicBezTo>
                  <a:cubicBezTo>
                    <a:pt x="277270" y="68114"/>
                    <a:pt x="292207" y="104176"/>
                    <a:pt x="292207" y="141777"/>
                  </a:cubicBezTo>
                  <a:lnTo>
                    <a:pt x="292207" y="141777"/>
                  </a:lnTo>
                  <a:cubicBezTo>
                    <a:pt x="292207" y="220079"/>
                    <a:pt x="228731" y="283555"/>
                    <a:pt x="150430" y="283555"/>
                  </a:cubicBezTo>
                  <a:lnTo>
                    <a:pt x="141777" y="283555"/>
                  </a:lnTo>
                  <a:cubicBezTo>
                    <a:pt x="104176" y="283555"/>
                    <a:pt x="68114" y="268617"/>
                    <a:pt x="41526" y="242029"/>
                  </a:cubicBezTo>
                  <a:cubicBezTo>
                    <a:pt x="14937" y="215441"/>
                    <a:pt x="0" y="179379"/>
                    <a:pt x="0" y="141777"/>
                  </a:cubicBezTo>
                  <a:lnTo>
                    <a:pt x="0" y="141777"/>
                  </a:lnTo>
                  <a:cubicBezTo>
                    <a:pt x="0" y="104176"/>
                    <a:pt x="14937" y="68114"/>
                    <a:pt x="41526" y="41526"/>
                  </a:cubicBezTo>
                  <a:cubicBezTo>
                    <a:pt x="68114" y="14937"/>
                    <a:pt x="104176" y="0"/>
                    <a:pt x="141777" y="0"/>
                  </a:cubicBezTo>
                  <a:close/>
                </a:path>
              </a:pathLst>
            </a:custGeom>
            <a:solidFill>
              <a:srgbClr val="E5DFD3"/>
            </a:solidFill>
          </p:spPr>
          <p:txBody>
            <a:bodyPr/>
            <a:lstStyle/>
            <a:p>
              <a:pPr algn="ctr"/>
              <a:r>
                <a:rPr lang="vi-VN" sz="3600" b="1" dirty="0">
                  <a:latin typeface="+mj-lt"/>
                </a:rPr>
                <a:t>3</a:t>
              </a:r>
              <a:endParaRPr lang="en-US" sz="3600" b="1" dirty="0">
                <a:latin typeface="+mj-lt"/>
              </a:endParaRPr>
            </a:p>
          </p:txBody>
        </p:sp>
        <p:sp>
          <p:nvSpPr>
            <p:cNvPr id="11" name="TextBox 11">
              <a:extLst>
                <a:ext uri="{FF2B5EF4-FFF2-40B4-BE49-F238E27FC236}">
                  <a16:creationId xmlns:a16="http://schemas.microsoft.com/office/drawing/2014/main" id="{3599B0BF-5A9C-AD90-CF20-906DA9CE4560}"/>
                </a:ext>
              </a:extLst>
            </p:cNvPr>
            <p:cNvSpPr txBox="1"/>
            <p:nvPr/>
          </p:nvSpPr>
          <p:spPr>
            <a:xfrm>
              <a:off x="0" y="-66675"/>
              <a:ext cx="292207" cy="350230"/>
            </a:xfrm>
            <a:prstGeom prst="rect">
              <a:avLst/>
            </a:prstGeom>
          </p:spPr>
          <p:txBody>
            <a:bodyPr lIns="50800" tIns="50800" rIns="50800" bIns="50800" rtlCol="0" anchor="ctr"/>
            <a:lstStyle/>
            <a:p>
              <a:pPr algn="ctr">
                <a:lnSpc>
                  <a:spcPts val="4200"/>
                </a:lnSpc>
              </a:pPr>
              <a:endParaRPr/>
            </a:p>
          </p:txBody>
        </p:sp>
      </p:grpSp>
      <p:grpSp>
        <p:nvGrpSpPr>
          <p:cNvPr id="23" name="Group 23">
            <a:extLst>
              <a:ext uri="{FF2B5EF4-FFF2-40B4-BE49-F238E27FC236}">
                <a16:creationId xmlns:a16="http://schemas.microsoft.com/office/drawing/2014/main" id="{71DCF4C9-43FC-25AB-49B2-E9F3706AD2A9}"/>
              </a:ext>
            </a:extLst>
          </p:cNvPr>
          <p:cNvGrpSpPr/>
          <p:nvPr/>
        </p:nvGrpSpPr>
        <p:grpSpPr>
          <a:xfrm rot="-2700000">
            <a:off x="1286965" y="741651"/>
            <a:ext cx="832903" cy="832903"/>
            <a:chOff x="0" y="0"/>
            <a:chExt cx="153659" cy="153659"/>
          </a:xfrm>
        </p:grpSpPr>
        <p:sp>
          <p:nvSpPr>
            <p:cNvPr id="24" name="Freeform 24">
              <a:extLst>
                <a:ext uri="{FF2B5EF4-FFF2-40B4-BE49-F238E27FC236}">
                  <a16:creationId xmlns:a16="http://schemas.microsoft.com/office/drawing/2014/main" id="{D492B13B-C1BA-6B2C-1AEC-6FDE3A84290F}"/>
                </a:ext>
              </a:extLst>
            </p:cNvPr>
            <p:cNvSpPr/>
            <p:nvPr/>
          </p:nvSpPr>
          <p:spPr>
            <a:xfrm>
              <a:off x="0" y="0"/>
              <a:ext cx="153659" cy="153659"/>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25" name="TextBox 25">
              <a:extLst>
                <a:ext uri="{FF2B5EF4-FFF2-40B4-BE49-F238E27FC236}">
                  <a16:creationId xmlns:a16="http://schemas.microsoft.com/office/drawing/2014/main" id="{E3552B5B-1B99-70AF-6E8B-38C9899EEB9A}"/>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a:extLst>
              <a:ext uri="{FF2B5EF4-FFF2-40B4-BE49-F238E27FC236}">
                <a16:creationId xmlns:a16="http://schemas.microsoft.com/office/drawing/2014/main" id="{69EF76AF-EF3E-33AB-20DE-94AC81788E37}"/>
              </a:ext>
            </a:extLst>
          </p:cNvPr>
          <p:cNvSpPr txBox="1"/>
          <p:nvPr/>
        </p:nvSpPr>
        <p:spPr>
          <a:xfrm rot="18900000">
            <a:off x="-1069915" y="1812192"/>
            <a:ext cx="4658356" cy="4864876"/>
          </a:xfrm>
          <a:prstGeom prst="rect">
            <a:avLst/>
          </a:prstGeom>
        </p:spPr>
        <p:txBody>
          <a:bodyPr lIns="50800" tIns="50800" rIns="50800" bIns="50800" rtlCol="0" anchor="ctr"/>
          <a:lstStyle/>
          <a:p>
            <a:pPr algn="ctr">
              <a:lnSpc>
                <a:spcPts val="2659"/>
              </a:lnSpc>
              <a:spcBef>
                <a:spcPct val="0"/>
              </a:spcBef>
            </a:pPr>
            <a:endParaRPr/>
          </a:p>
        </p:txBody>
      </p:sp>
      <p:grpSp>
        <p:nvGrpSpPr>
          <p:cNvPr id="2" name="Group 6">
            <a:extLst>
              <a:ext uri="{FF2B5EF4-FFF2-40B4-BE49-F238E27FC236}">
                <a16:creationId xmlns:a16="http://schemas.microsoft.com/office/drawing/2014/main" id="{230A3817-236F-F510-306F-615FC042A970}"/>
              </a:ext>
            </a:extLst>
          </p:cNvPr>
          <p:cNvGrpSpPr/>
          <p:nvPr/>
        </p:nvGrpSpPr>
        <p:grpSpPr>
          <a:xfrm>
            <a:off x="2664377" y="4380482"/>
            <a:ext cx="9832423" cy="928352"/>
            <a:chOff x="-43371" y="-66675"/>
            <a:chExt cx="1806719" cy="299947"/>
          </a:xfrm>
        </p:grpSpPr>
        <p:sp>
          <p:nvSpPr>
            <p:cNvPr id="5" name="Freeform 7">
              <a:extLst>
                <a:ext uri="{FF2B5EF4-FFF2-40B4-BE49-F238E27FC236}">
                  <a16:creationId xmlns:a16="http://schemas.microsoft.com/office/drawing/2014/main" id="{A1FF0233-2A1C-34AE-2903-922977C7562A}"/>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12" name="TextBox 8">
              <a:extLst>
                <a:ext uri="{FF2B5EF4-FFF2-40B4-BE49-F238E27FC236}">
                  <a16:creationId xmlns:a16="http://schemas.microsoft.com/office/drawing/2014/main" id="{CE51CEA9-F371-1A6D-B1ED-EF9A1723AF59}"/>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3200" dirty="0">
                  <a:solidFill>
                    <a:srgbClr val="FFFFFF"/>
                  </a:solidFill>
                  <a:latin typeface="+mj-lt"/>
                  <a:ea typeface="Hero"/>
                  <a:cs typeface="Hero"/>
                  <a:sym typeface="Hero"/>
                </a:rPr>
                <a:t>3.2. </a:t>
              </a:r>
              <a:r>
                <a:rPr lang="vi-VN" sz="3600" dirty="0">
                  <a:solidFill>
                    <a:schemeClr val="bg1"/>
                  </a:solidFill>
                  <a:effectLst/>
                  <a:latin typeface="+mj-lt"/>
                  <a:ea typeface="Times New Roman" panose="02020603050405020304" pitchFamily="18" charset="0"/>
                </a:rPr>
                <a:t>Thiết kế giao diện cho </a:t>
              </a:r>
              <a:r>
                <a:rPr lang="vi-VN" sz="3600" dirty="0" err="1">
                  <a:solidFill>
                    <a:schemeClr val="bg1"/>
                  </a:solidFill>
                  <a:effectLst/>
                  <a:latin typeface="+mj-lt"/>
                  <a:ea typeface="Times New Roman" panose="02020603050405020304" pitchFamily="18" charset="0"/>
                </a:rPr>
                <a:t>App</a:t>
              </a:r>
              <a:r>
                <a:rPr lang="vi-VN" sz="3600" dirty="0">
                  <a:solidFill>
                    <a:schemeClr val="bg1"/>
                  </a:solidFill>
                  <a:effectLst/>
                  <a:latin typeface="+mj-lt"/>
                  <a:ea typeface="Times New Roman" panose="02020603050405020304" pitchFamily="18" charset="0"/>
                </a:rPr>
                <a:t> đọc sách </a:t>
              </a:r>
              <a:r>
                <a:rPr lang="vi-VN" sz="3600" dirty="0" err="1">
                  <a:solidFill>
                    <a:schemeClr val="bg1"/>
                  </a:solidFill>
                  <a:effectLst/>
                  <a:latin typeface="+mj-lt"/>
                  <a:ea typeface="Times New Roman" panose="02020603050405020304" pitchFamily="18" charset="0"/>
                </a:rPr>
                <a:t>Wisdom</a:t>
              </a:r>
              <a:endParaRPr lang="en-US" sz="3600" dirty="0">
                <a:solidFill>
                  <a:schemeClr val="bg1"/>
                </a:solidFill>
                <a:latin typeface="+mj-lt"/>
                <a:ea typeface="Hero"/>
                <a:cs typeface="Hero"/>
                <a:sym typeface="Hero"/>
              </a:endParaRPr>
            </a:p>
          </p:txBody>
        </p:sp>
      </p:grpSp>
      <p:sp>
        <p:nvSpPr>
          <p:cNvPr id="13" name="TextBox 12">
            <a:extLst>
              <a:ext uri="{FF2B5EF4-FFF2-40B4-BE49-F238E27FC236}">
                <a16:creationId xmlns:a16="http://schemas.microsoft.com/office/drawing/2014/main" id="{BFBEF49E-1D28-6BFD-BC8C-42AFFC323E5C}"/>
              </a:ext>
            </a:extLst>
          </p:cNvPr>
          <p:cNvSpPr txBox="1"/>
          <p:nvPr/>
        </p:nvSpPr>
        <p:spPr>
          <a:xfrm>
            <a:off x="3123009" y="5569177"/>
            <a:ext cx="10203180" cy="593304"/>
          </a:xfrm>
          <a:prstGeom prst="rect">
            <a:avLst/>
          </a:prstGeom>
          <a:noFill/>
        </p:spPr>
        <p:txBody>
          <a:bodyPr wrap="square">
            <a:spAutoFit/>
          </a:bodyPr>
          <a:lstStyle/>
          <a:p>
            <a:pPr marL="0" marR="0">
              <a:lnSpc>
                <a:spcPct val="107000"/>
              </a:lnSpc>
              <a:spcAft>
                <a:spcPts val="800"/>
              </a:spcAft>
            </a:pPr>
            <a:r>
              <a:rPr lang="vi-VN" sz="3200" dirty="0">
                <a:effectLst/>
                <a:latin typeface="Times New Roman" panose="02020603050405020304" pitchFamily="18" charset="0"/>
                <a:ea typeface="Times New Roman" panose="02020603050405020304" pitchFamily="18" charset="0"/>
              </a:rPr>
              <a:t>3.2.1 Sử dụng </a:t>
            </a:r>
            <a:r>
              <a:rPr lang="vi-VN" sz="3200" dirty="0" err="1">
                <a:effectLst/>
                <a:latin typeface="Times New Roman" panose="02020603050405020304" pitchFamily="18" charset="0"/>
                <a:ea typeface="Times New Roman" panose="02020603050405020304" pitchFamily="18" charset="0"/>
              </a:rPr>
              <a:t>Figma</a:t>
            </a:r>
            <a:r>
              <a:rPr lang="vi-VN" sz="3200" dirty="0">
                <a:effectLst/>
                <a:latin typeface="Times New Roman" panose="02020603050405020304" pitchFamily="18" charset="0"/>
                <a:ea typeface="Times New Roman" panose="02020603050405020304" pitchFamily="18" charset="0"/>
              </a:rPr>
              <a:t> để thiết kế giao diện cho </a:t>
            </a:r>
            <a:r>
              <a:rPr lang="vi-VN" sz="3200" dirty="0" err="1">
                <a:effectLst/>
                <a:latin typeface="Times New Roman" panose="02020603050405020304" pitchFamily="18" charset="0"/>
                <a:ea typeface="Times New Roman" panose="02020603050405020304" pitchFamily="18" charset="0"/>
              </a:rPr>
              <a:t>app</a:t>
            </a:r>
            <a:r>
              <a:rPr lang="vi-VN" sz="3200" dirty="0">
                <a:effectLst/>
                <a:latin typeface="Times New Roman" panose="02020603050405020304" pitchFamily="18" charset="0"/>
                <a:ea typeface="Times New Roman" panose="02020603050405020304" pitchFamily="18" charset="0"/>
              </a:rPr>
              <a:t> đọc sách.</a:t>
            </a:r>
            <a:endParaRPr lang="en-US" sz="3200" dirty="0">
              <a:effectLst/>
              <a:latin typeface="Calibri" panose="020F0502020204030204" pitchFamily="34" charset="0"/>
              <a:ea typeface="Calibri" panose="020F0502020204030204" pitchFamily="34" charset="0"/>
            </a:endParaRPr>
          </a:p>
        </p:txBody>
      </p:sp>
      <p:sp>
        <p:nvSpPr>
          <p:cNvPr id="16" name="TextBox 15">
            <a:extLst>
              <a:ext uri="{FF2B5EF4-FFF2-40B4-BE49-F238E27FC236}">
                <a16:creationId xmlns:a16="http://schemas.microsoft.com/office/drawing/2014/main" id="{6EEB72F7-0A4A-664E-9434-BD6C1938987D}"/>
              </a:ext>
            </a:extLst>
          </p:cNvPr>
          <p:cNvSpPr txBox="1"/>
          <p:nvPr/>
        </p:nvSpPr>
        <p:spPr>
          <a:xfrm>
            <a:off x="1891582" y="6567010"/>
            <a:ext cx="15241217" cy="2174121"/>
          </a:xfrm>
          <a:prstGeom prst="rect">
            <a:avLst/>
          </a:prstGeom>
          <a:noFill/>
        </p:spPr>
        <p:txBody>
          <a:bodyPr wrap="square">
            <a:spAutoFit/>
          </a:bodyPr>
          <a:lstStyle/>
          <a:p>
            <a:pPr marL="0" marR="0">
              <a:lnSpc>
                <a:spcPct val="107000"/>
              </a:lnSpc>
              <a:spcAft>
                <a:spcPts val="800"/>
              </a:spcAft>
            </a:pPr>
            <a:r>
              <a:rPr lang="vi-VN" sz="3200" dirty="0">
                <a:effectLst/>
                <a:latin typeface="Times New Roman" panose="02020603050405020304" pitchFamily="18" charset="0"/>
                <a:ea typeface="Times New Roman" panose="02020603050405020304" pitchFamily="18" charset="0"/>
              </a:rPr>
              <a:t>Nói qua về </a:t>
            </a:r>
            <a:r>
              <a:rPr lang="vi-VN" sz="3200" dirty="0" err="1">
                <a:effectLst/>
                <a:latin typeface="Times New Roman" panose="02020603050405020304" pitchFamily="18" charset="0"/>
                <a:ea typeface="Times New Roman" panose="02020603050405020304" pitchFamily="18" charset="0"/>
              </a:rPr>
              <a:t>Figma</a:t>
            </a:r>
            <a:r>
              <a:rPr lang="vi-VN" sz="3200" dirty="0">
                <a:effectLst/>
                <a:latin typeface="Times New Roman" panose="02020603050405020304" pitchFamily="18" charset="0"/>
                <a:ea typeface="Times New Roman" panose="02020603050405020304" pitchFamily="18" charset="0"/>
              </a:rPr>
              <a:t>, </a:t>
            </a:r>
            <a:r>
              <a:rPr lang="vi-VN" sz="3200" dirty="0" err="1">
                <a:effectLst/>
                <a:latin typeface="Times New Roman" panose="02020603050405020304" pitchFamily="18" charset="0"/>
                <a:ea typeface="Times New Roman" panose="02020603050405020304" pitchFamily="18" charset="0"/>
              </a:rPr>
              <a:t>Figma</a:t>
            </a:r>
            <a:r>
              <a:rPr lang="vi-VN" sz="3200" dirty="0">
                <a:effectLst/>
                <a:latin typeface="Times New Roman" panose="02020603050405020304" pitchFamily="18" charset="0"/>
                <a:ea typeface="Times New Roman" panose="02020603050405020304" pitchFamily="18" charset="0"/>
              </a:rPr>
              <a:t> là một công cụ thiết kế giao diện người dùng (UI) và trải nghiệm người dùng (UX) dựa trên nền tảng </a:t>
            </a:r>
            <a:r>
              <a:rPr lang="vi-VN" sz="3200" dirty="0" err="1">
                <a:effectLst/>
                <a:latin typeface="Times New Roman" panose="02020603050405020304" pitchFamily="18" charset="0"/>
                <a:ea typeface="Times New Roman" panose="02020603050405020304" pitchFamily="18" charset="0"/>
              </a:rPr>
              <a:t>web</a:t>
            </a:r>
            <a:r>
              <a:rPr lang="vi-VN" sz="3200" dirty="0">
                <a:effectLst/>
                <a:latin typeface="Times New Roman" panose="02020603050405020304" pitchFamily="18" charset="0"/>
                <a:ea typeface="Times New Roman" panose="02020603050405020304" pitchFamily="18" charset="0"/>
              </a:rPr>
              <a:t>, cho phép các nhà thiết kế và lập trình viên hợp tác trong thời gian thực. Đây là một trong những công cụ thiết kế phổ biến nhất hiện nay, đặc biệt trong lĩnh vực thiết kế sản phẩm số như ứng dụng di động và trang </a:t>
            </a:r>
            <a:r>
              <a:rPr lang="vi-VN" sz="3200" dirty="0" err="1">
                <a:effectLst/>
                <a:latin typeface="Times New Roman" panose="02020603050405020304" pitchFamily="18" charset="0"/>
                <a:ea typeface="Times New Roman" panose="02020603050405020304" pitchFamily="18" charset="0"/>
              </a:rPr>
              <a:t>web</a:t>
            </a:r>
            <a:r>
              <a:rPr lang="vi-VN" sz="3200" dirty="0">
                <a:effectLst/>
                <a:latin typeface="Times New Roman" panose="02020603050405020304" pitchFamily="18" charset="0"/>
                <a:ea typeface="Times New Roman" panose="02020603050405020304" pitchFamily="18" charset="0"/>
              </a:rPr>
              <a:t>. </a:t>
            </a:r>
            <a:endParaRPr lang="en-US" sz="32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150668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4" name="Group 4"/>
          <p:cNvGrpSpPr/>
          <p:nvPr/>
        </p:nvGrpSpPr>
        <p:grpSpPr>
          <a:xfrm rot="-2700000">
            <a:off x="317929" y="199344"/>
            <a:ext cx="1218371" cy="1218371"/>
            <a:chOff x="0" y="0"/>
            <a:chExt cx="224772" cy="224772"/>
          </a:xfrm>
        </p:grpSpPr>
        <p:sp>
          <p:nvSpPr>
            <p:cNvPr id="5" name="Freeform 5"/>
            <p:cNvSpPr/>
            <p:nvPr/>
          </p:nvSpPr>
          <p:spPr>
            <a:xfrm>
              <a:off x="0" y="0"/>
              <a:ext cx="224772" cy="224772"/>
            </a:xfrm>
            <a:custGeom>
              <a:avLst/>
              <a:gdLst/>
              <a:ahLst/>
              <a:cxnLst/>
              <a:rect l="l" t="t" r="r" b="b"/>
              <a:pathLst>
                <a:path w="224772" h="224772">
                  <a:moveTo>
                    <a:pt x="112386" y="0"/>
                  </a:moveTo>
                  <a:lnTo>
                    <a:pt x="112386" y="0"/>
                  </a:lnTo>
                  <a:cubicBezTo>
                    <a:pt x="142193" y="0"/>
                    <a:pt x="170779" y="11841"/>
                    <a:pt x="191855" y="32917"/>
                  </a:cubicBezTo>
                  <a:cubicBezTo>
                    <a:pt x="212932" y="53994"/>
                    <a:pt x="224772" y="82579"/>
                    <a:pt x="224772" y="112386"/>
                  </a:cubicBezTo>
                  <a:lnTo>
                    <a:pt x="224772" y="112386"/>
                  </a:lnTo>
                  <a:cubicBezTo>
                    <a:pt x="224772" y="142193"/>
                    <a:pt x="212932" y="170779"/>
                    <a:pt x="191855" y="191855"/>
                  </a:cubicBezTo>
                  <a:cubicBezTo>
                    <a:pt x="170779" y="212932"/>
                    <a:pt x="142193" y="224772"/>
                    <a:pt x="112386" y="224772"/>
                  </a:cubicBezTo>
                  <a:lnTo>
                    <a:pt x="112386" y="224772"/>
                  </a:lnTo>
                  <a:cubicBezTo>
                    <a:pt x="82579" y="224772"/>
                    <a:pt x="53994" y="212932"/>
                    <a:pt x="32917" y="191855"/>
                  </a:cubicBezTo>
                  <a:cubicBezTo>
                    <a:pt x="11841" y="170779"/>
                    <a:pt x="0" y="142193"/>
                    <a:pt x="0" y="112386"/>
                  </a:cubicBezTo>
                  <a:lnTo>
                    <a:pt x="0" y="112386"/>
                  </a:lnTo>
                  <a:cubicBezTo>
                    <a:pt x="0" y="82579"/>
                    <a:pt x="11841" y="53994"/>
                    <a:pt x="32917" y="32917"/>
                  </a:cubicBezTo>
                  <a:cubicBezTo>
                    <a:pt x="53994" y="11841"/>
                    <a:pt x="82579" y="0"/>
                    <a:pt x="112386" y="0"/>
                  </a:cubicBezTo>
                  <a:close/>
                </a:path>
              </a:pathLst>
            </a:custGeom>
            <a:solidFill>
              <a:srgbClr val="FF914D"/>
            </a:solidFill>
          </p:spPr>
          <p:txBody>
            <a:bodyPr/>
            <a:lstStyle/>
            <a:p>
              <a:endParaRPr lang="en-US"/>
            </a:p>
          </p:txBody>
        </p:sp>
        <p:sp>
          <p:nvSpPr>
            <p:cNvPr id="6" name="TextBox 6"/>
            <p:cNvSpPr txBox="1"/>
            <p:nvPr/>
          </p:nvSpPr>
          <p:spPr>
            <a:xfrm>
              <a:off x="0" y="-38100"/>
              <a:ext cx="224772" cy="26287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693583" y="1360361"/>
            <a:ext cx="3875626" cy="5281591"/>
            <a:chOff x="0" y="0"/>
            <a:chExt cx="789789" cy="1076302"/>
          </a:xfrm>
        </p:grpSpPr>
        <p:sp>
          <p:nvSpPr>
            <p:cNvPr id="8" name="Freeform 8"/>
            <p:cNvSpPr/>
            <p:nvPr/>
          </p:nvSpPr>
          <p:spPr>
            <a:xfrm>
              <a:off x="0" y="0"/>
              <a:ext cx="789789" cy="1076302"/>
            </a:xfrm>
            <a:custGeom>
              <a:avLst/>
              <a:gdLst/>
              <a:ahLst/>
              <a:cxnLst/>
              <a:rect l="l" t="t" r="r" b="b"/>
              <a:pathLst>
                <a:path w="789789" h="1076302">
                  <a:moveTo>
                    <a:pt x="89892" y="0"/>
                  </a:moveTo>
                  <a:lnTo>
                    <a:pt x="699897" y="0"/>
                  </a:lnTo>
                  <a:cubicBezTo>
                    <a:pt x="723738" y="0"/>
                    <a:pt x="746603" y="9471"/>
                    <a:pt x="763460" y="26329"/>
                  </a:cubicBezTo>
                  <a:cubicBezTo>
                    <a:pt x="780318" y="43187"/>
                    <a:pt x="789789" y="66051"/>
                    <a:pt x="789789" y="89892"/>
                  </a:cubicBezTo>
                  <a:lnTo>
                    <a:pt x="789789" y="986410"/>
                  </a:lnTo>
                  <a:cubicBezTo>
                    <a:pt x="789789" y="1010251"/>
                    <a:pt x="780318" y="1033115"/>
                    <a:pt x="763460" y="1049973"/>
                  </a:cubicBezTo>
                  <a:cubicBezTo>
                    <a:pt x="746603" y="1066831"/>
                    <a:pt x="723738" y="1076302"/>
                    <a:pt x="699897" y="1076302"/>
                  </a:cubicBezTo>
                  <a:lnTo>
                    <a:pt x="89892" y="1076302"/>
                  </a:lnTo>
                  <a:cubicBezTo>
                    <a:pt x="66051" y="1076302"/>
                    <a:pt x="43187" y="1066831"/>
                    <a:pt x="26329" y="1049973"/>
                  </a:cubicBezTo>
                  <a:cubicBezTo>
                    <a:pt x="9471" y="1033115"/>
                    <a:pt x="0" y="1010251"/>
                    <a:pt x="0" y="986410"/>
                  </a:cubicBezTo>
                  <a:lnTo>
                    <a:pt x="0" y="89892"/>
                  </a:lnTo>
                  <a:cubicBezTo>
                    <a:pt x="0" y="66051"/>
                    <a:pt x="9471" y="43187"/>
                    <a:pt x="26329" y="26329"/>
                  </a:cubicBezTo>
                  <a:cubicBezTo>
                    <a:pt x="43187" y="9471"/>
                    <a:pt x="66051" y="0"/>
                    <a:pt x="89892" y="0"/>
                  </a:cubicBezTo>
                  <a:close/>
                </a:path>
              </a:pathLst>
            </a:custGeom>
            <a:solidFill>
              <a:srgbClr val="E5DFD3"/>
            </a:solidFill>
          </p:spPr>
          <p:txBody>
            <a:bodyPr/>
            <a:lstStyle/>
            <a:p>
              <a:endParaRPr lang="en-US"/>
            </a:p>
          </p:txBody>
        </p:sp>
        <p:sp>
          <p:nvSpPr>
            <p:cNvPr id="9" name="TextBox 9"/>
            <p:cNvSpPr txBox="1"/>
            <p:nvPr/>
          </p:nvSpPr>
          <p:spPr>
            <a:xfrm>
              <a:off x="0" y="-38100"/>
              <a:ext cx="789789" cy="1114402"/>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326385" y="2648506"/>
            <a:ext cx="4911246" cy="2743380"/>
          </a:xfrm>
          <a:prstGeom prst="rect">
            <a:avLst/>
          </a:prstGeom>
        </p:spPr>
        <p:txBody>
          <a:bodyPr wrap="square" lIns="0" tIns="0" rIns="0" bIns="0" rtlCol="0" anchor="t">
            <a:spAutoFit/>
          </a:bodyPr>
          <a:lstStyle/>
          <a:p>
            <a:pPr marL="0" marR="0">
              <a:lnSpc>
                <a:spcPct val="107000"/>
              </a:lnSpc>
              <a:spcAft>
                <a:spcPts val="800"/>
              </a:spcAft>
            </a:pPr>
            <a:r>
              <a:rPr lang="vi-VN" sz="2800" dirty="0" err="1">
                <a:effectLst/>
                <a:latin typeface="Times New Roman" panose="02020603050405020304" pitchFamily="18" charset="0"/>
                <a:ea typeface="Times New Roman" panose="02020603050405020304" pitchFamily="18" charset="0"/>
              </a:rPr>
              <a:t>Figma</a:t>
            </a:r>
            <a:r>
              <a:rPr lang="vi-VN" sz="2800" dirty="0">
                <a:effectLst/>
                <a:latin typeface="Times New Roman" panose="02020603050405020304" pitchFamily="18" charset="0"/>
                <a:ea typeface="Times New Roman" panose="02020603050405020304" pitchFamily="18" charset="0"/>
              </a:rPr>
              <a:t> cung cấp các công cụ để vẽ, tạo hình dạng, và thiết kế các thành phần giao diện người dùng. Thiết kế </a:t>
            </a:r>
            <a:r>
              <a:rPr lang="vi-VN" sz="2800" dirty="0" err="1">
                <a:effectLst/>
                <a:latin typeface="Times New Roman" panose="02020603050405020304" pitchFamily="18" charset="0"/>
                <a:ea typeface="Times New Roman" panose="02020603050405020304" pitchFamily="18" charset="0"/>
              </a:rPr>
              <a:t>vector</a:t>
            </a:r>
            <a:r>
              <a:rPr lang="vi-VN" sz="2800" dirty="0">
                <a:effectLst/>
                <a:latin typeface="Times New Roman" panose="02020603050405020304" pitchFamily="18" charset="0"/>
                <a:ea typeface="Times New Roman" panose="02020603050405020304" pitchFamily="18" charset="0"/>
              </a:rPr>
              <a:t>: Hỗ trợ thiết kế </a:t>
            </a:r>
            <a:r>
              <a:rPr lang="vi-VN" sz="2800" dirty="0" err="1">
                <a:effectLst/>
                <a:latin typeface="Times New Roman" panose="02020603050405020304" pitchFamily="18" charset="0"/>
                <a:ea typeface="Times New Roman" panose="02020603050405020304" pitchFamily="18" charset="0"/>
              </a:rPr>
              <a:t>vector</a:t>
            </a:r>
            <a:r>
              <a:rPr lang="vi-VN" sz="2800" dirty="0">
                <a:effectLst/>
                <a:latin typeface="Times New Roman" panose="02020603050405020304" pitchFamily="18" charset="0"/>
                <a:ea typeface="Times New Roman" panose="02020603050405020304" pitchFamily="18" charset="0"/>
              </a:rPr>
              <a:t>, cho phép tạo ra các biểu tượng và hình ảnh sắc nét.</a:t>
            </a:r>
            <a:endParaRPr lang="en-US" sz="2800" dirty="0">
              <a:effectLst/>
              <a:latin typeface="Calibri" panose="020F0502020204030204" pitchFamily="34" charset="0"/>
              <a:ea typeface="Calibri" panose="020F0502020204030204" pitchFamily="34" charset="0"/>
            </a:endParaRPr>
          </a:p>
        </p:txBody>
      </p:sp>
      <p:grpSp>
        <p:nvGrpSpPr>
          <p:cNvPr id="11" name="Group 11"/>
          <p:cNvGrpSpPr/>
          <p:nvPr/>
        </p:nvGrpSpPr>
        <p:grpSpPr>
          <a:xfrm>
            <a:off x="1557497" y="1534461"/>
            <a:ext cx="4147798" cy="998274"/>
            <a:chOff x="0" y="-57150"/>
            <a:chExt cx="1206695" cy="290422"/>
          </a:xfrm>
        </p:grpSpPr>
        <p:sp>
          <p:nvSpPr>
            <p:cNvPr id="12" name="Freeform 12"/>
            <p:cNvSpPr/>
            <p:nvPr/>
          </p:nvSpPr>
          <p:spPr>
            <a:xfrm>
              <a:off x="0" y="-21412"/>
              <a:ext cx="1206695" cy="233272"/>
            </a:xfrm>
            <a:custGeom>
              <a:avLst/>
              <a:gdLst/>
              <a:ahLst/>
              <a:cxnLst/>
              <a:rect l="l" t="t" r="r" b="b"/>
              <a:pathLst>
                <a:path w="1206695" h="233272">
                  <a:moveTo>
                    <a:pt x="46663" y="0"/>
                  </a:moveTo>
                  <a:lnTo>
                    <a:pt x="1160032" y="0"/>
                  </a:lnTo>
                  <a:cubicBezTo>
                    <a:pt x="1185803" y="0"/>
                    <a:pt x="1206695" y="20892"/>
                    <a:pt x="1206695" y="46663"/>
                  </a:cubicBezTo>
                  <a:lnTo>
                    <a:pt x="1206695" y="186609"/>
                  </a:lnTo>
                  <a:cubicBezTo>
                    <a:pt x="1206695" y="212380"/>
                    <a:pt x="1185803" y="233272"/>
                    <a:pt x="1160032" y="233272"/>
                  </a:cubicBezTo>
                  <a:lnTo>
                    <a:pt x="46663" y="233272"/>
                  </a:lnTo>
                  <a:cubicBezTo>
                    <a:pt x="34287" y="233272"/>
                    <a:pt x="22418" y="228356"/>
                    <a:pt x="13667" y="219605"/>
                  </a:cubicBezTo>
                  <a:cubicBezTo>
                    <a:pt x="4916" y="210854"/>
                    <a:pt x="0" y="198985"/>
                    <a:pt x="0" y="186609"/>
                  </a:cubicBezTo>
                  <a:lnTo>
                    <a:pt x="0" y="46663"/>
                  </a:lnTo>
                  <a:cubicBezTo>
                    <a:pt x="0" y="34287"/>
                    <a:pt x="4916" y="22418"/>
                    <a:pt x="13667" y="13667"/>
                  </a:cubicBezTo>
                  <a:cubicBezTo>
                    <a:pt x="22418" y="4916"/>
                    <a:pt x="34287" y="0"/>
                    <a:pt x="46663" y="0"/>
                  </a:cubicBezTo>
                  <a:close/>
                </a:path>
              </a:pathLst>
            </a:custGeom>
            <a:solidFill>
              <a:srgbClr val="FF914D"/>
            </a:solidFill>
          </p:spPr>
          <p:txBody>
            <a:bodyPr/>
            <a:lstStyle/>
            <a:p>
              <a:endParaRPr lang="en-US"/>
            </a:p>
          </p:txBody>
        </p:sp>
        <p:sp>
          <p:nvSpPr>
            <p:cNvPr id="13" name="TextBox 13"/>
            <p:cNvSpPr txBox="1"/>
            <p:nvPr/>
          </p:nvSpPr>
          <p:spPr>
            <a:xfrm>
              <a:off x="0" y="-57150"/>
              <a:ext cx="1206695" cy="290422"/>
            </a:xfrm>
            <a:prstGeom prst="rect">
              <a:avLst/>
            </a:prstGeom>
          </p:spPr>
          <p:txBody>
            <a:bodyPr lIns="50800" tIns="50800" rIns="50800" bIns="50800" rtlCol="0" anchor="ctr"/>
            <a:lstStyle/>
            <a:p>
              <a:pPr algn="ctr">
                <a:lnSpc>
                  <a:spcPts val="3920"/>
                </a:lnSpc>
              </a:pPr>
              <a:r>
                <a:rPr lang="vi-VN" sz="3600" dirty="0">
                  <a:solidFill>
                    <a:schemeClr val="bg1"/>
                  </a:solidFill>
                  <a:effectLst/>
                  <a:latin typeface="Times New Roman" panose="02020603050405020304" pitchFamily="18" charset="0"/>
                  <a:ea typeface="Times New Roman" panose="02020603050405020304" pitchFamily="18" charset="0"/>
                </a:rPr>
                <a:t>Thiết kế giao diện</a:t>
              </a:r>
              <a:endParaRPr lang="en-US" sz="3600" dirty="0">
                <a:solidFill>
                  <a:schemeClr val="bg1"/>
                </a:solidFill>
                <a:latin typeface="Hero"/>
                <a:ea typeface="Hero"/>
                <a:cs typeface="Hero"/>
                <a:sym typeface="Hero"/>
              </a:endParaRPr>
            </a:p>
          </p:txBody>
        </p:sp>
      </p:grpSp>
      <p:sp>
        <p:nvSpPr>
          <p:cNvPr id="14" name="TextBox 14"/>
          <p:cNvSpPr txBox="1"/>
          <p:nvPr/>
        </p:nvSpPr>
        <p:spPr>
          <a:xfrm>
            <a:off x="2332187" y="209799"/>
            <a:ext cx="13623626" cy="1064459"/>
          </a:xfrm>
          <a:prstGeom prst="rect">
            <a:avLst/>
          </a:prstGeom>
        </p:spPr>
        <p:txBody>
          <a:bodyPr lIns="0" tIns="0" rIns="0" bIns="0" rtlCol="0" anchor="t">
            <a:spAutoFit/>
          </a:bodyPr>
          <a:lstStyle/>
          <a:p>
            <a:pPr algn="ctr">
              <a:lnSpc>
                <a:spcPts val="8800"/>
              </a:lnSpc>
            </a:pPr>
            <a:r>
              <a:rPr lang="vi-VN" sz="6000" dirty="0">
                <a:solidFill>
                  <a:srgbClr val="000000"/>
                </a:solidFill>
                <a:latin typeface="+mj-lt"/>
                <a:ea typeface="Paalalabas Wide"/>
                <a:cs typeface="Paalalabas Wide"/>
                <a:sym typeface="Paalalabas Wide"/>
              </a:rPr>
              <a:t>Một số điểm nổi bật về </a:t>
            </a:r>
            <a:r>
              <a:rPr lang="vi-VN" sz="6000" dirty="0" err="1">
                <a:solidFill>
                  <a:srgbClr val="000000"/>
                </a:solidFill>
                <a:latin typeface="+mj-lt"/>
                <a:ea typeface="Paalalabas Wide"/>
                <a:cs typeface="Paalalabas Wide"/>
                <a:sym typeface="Paalalabas Wide"/>
              </a:rPr>
              <a:t>Figma</a:t>
            </a:r>
            <a:endParaRPr lang="en-US" sz="6000" dirty="0">
              <a:solidFill>
                <a:srgbClr val="000000"/>
              </a:solidFill>
              <a:latin typeface="+mj-lt"/>
              <a:ea typeface="Paalalabas Wide"/>
              <a:cs typeface="Paalalabas Wide"/>
              <a:sym typeface="Paalalabas Wide"/>
            </a:endParaRPr>
          </a:p>
        </p:txBody>
      </p:sp>
      <p:grpSp>
        <p:nvGrpSpPr>
          <p:cNvPr id="15" name="Group 15"/>
          <p:cNvGrpSpPr/>
          <p:nvPr/>
        </p:nvGrpSpPr>
        <p:grpSpPr>
          <a:xfrm rot="-5400000">
            <a:off x="7335026" y="1193423"/>
            <a:ext cx="3875626" cy="5615467"/>
            <a:chOff x="0" y="0"/>
            <a:chExt cx="789789" cy="1076302"/>
          </a:xfrm>
        </p:grpSpPr>
        <p:sp>
          <p:nvSpPr>
            <p:cNvPr id="16" name="Freeform 16"/>
            <p:cNvSpPr/>
            <p:nvPr/>
          </p:nvSpPr>
          <p:spPr>
            <a:xfrm>
              <a:off x="0" y="0"/>
              <a:ext cx="789789" cy="1076302"/>
            </a:xfrm>
            <a:custGeom>
              <a:avLst/>
              <a:gdLst/>
              <a:ahLst/>
              <a:cxnLst/>
              <a:rect l="l" t="t" r="r" b="b"/>
              <a:pathLst>
                <a:path w="789789" h="1076302">
                  <a:moveTo>
                    <a:pt x="89892" y="0"/>
                  </a:moveTo>
                  <a:lnTo>
                    <a:pt x="699897" y="0"/>
                  </a:lnTo>
                  <a:cubicBezTo>
                    <a:pt x="723738" y="0"/>
                    <a:pt x="746603" y="9471"/>
                    <a:pt x="763460" y="26329"/>
                  </a:cubicBezTo>
                  <a:cubicBezTo>
                    <a:pt x="780318" y="43187"/>
                    <a:pt x="789789" y="66051"/>
                    <a:pt x="789789" y="89892"/>
                  </a:cubicBezTo>
                  <a:lnTo>
                    <a:pt x="789789" y="986410"/>
                  </a:lnTo>
                  <a:cubicBezTo>
                    <a:pt x="789789" y="1010251"/>
                    <a:pt x="780318" y="1033115"/>
                    <a:pt x="763460" y="1049973"/>
                  </a:cubicBezTo>
                  <a:cubicBezTo>
                    <a:pt x="746603" y="1066831"/>
                    <a:pt x="723738" y="1076302"/>
                    <a:pt x="699897" y="1076302"/>
                  </a:cubicBezTo>
                  <a:lnTo>
                    <a:pt x="89892" y="1076302"/>
                  </a:lnTo>
                  <a:cubicBezTo>
                    <a:pt x="66051" y="1076302"/>
                    <a:pt x="43187" y="1066831"/>
                    <a:pt x="26329" y="1049973"/>
                  </a:cubicBezTo>
                  <a:cubicBezTo>
                    <a:pt x="9471" y="1033115"/>
                    <a:pt x="0" y="1010251"/>
                    <a:pt x="0" y="986410"/>
                  </a:cubicBezTo>
                  <a:lnTo>
                    <a:pt x="0" y="89892"/>
                  </a:lnTo>
                  <a:cubicBezTo>
                    <a:pt x="0" y="66051"/>
                    <a:pt x="9471" y="43187"/>
                    <a:pt x="26329" y="26329"/>
                  </a:cubicBezTo>
                  <a:cubicBezTo>
                    <a:pt x="43187" y="9471"/>
                    <a:pt x="66051" y="0"/>
                    <a:pt x="89892" y="0"/>
                  </a:cubicBezTo>
                  <a:close/>
                </a:path>
              </a:pathLst>
            </a:custGeom>
            <a:solidFill>
              <a:srgbClr val="E5DFD3"/>
            </a:solidFill>
          </p:spPr>
          <p:txBody>
            <a:bodyPr/>
            <a:lstStyle/>
            <a:p>
              <a:endParaRPr lang="en-US"/>
            </a:p>
          </p:txBody>
        </p:sp>
        <p:sp>
          <p:nvSpPr>
            <p:cNvPr id="17" name="TextBox 17"/>
            <p:cNvSpPr txBox="1"/>
            <p:nvPr/>
          </p:nvSpPr>
          <p:spPr>
            <a:xfrm>
              <a:off x="0" y="-38100"/>
              <a:ext cx="789789" cy="1114402"/>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6567376" y="2526421"/>
            <a:ext cx="5468555" cy="2872581"/>
          </a:xfrm>
          <a:prstGeom prst="rect">
            <a:avLst/>
          </a:prstGeom>
        </p:spPr>
        <p:txBody>
          <a:bodyPr wrap="square" lIns="0" tIns="0" rIns="0" bIns="0" rtlCol="0" anchor="t">
            <a:spAutoFit/>
          </a:bodyPr>
          <a:lstStyle/>
          <a:p>
            <a:pPr>
              <a:lnSpc>
                <a:spcPts val="3168"/>
              </a:lnSpc>
            </a:pPr>
            <a:r>
              <a:rPr lang="vi-VN" sz="2800" dirty="0">
                <a:latin typeface="Times New Roman" panose="02020603050405020304" pitchFamily="18" charset="0"/>
                <a:ea typeface="Times New Roman" panose="02020603050405020304" pitchFamily="18" charset="0"/>
              </a:rPr>
              <a:t>C</a:t>
            </a:r>
            <a:r>
              <a:rPr lang="vi-VN" sz="2800" dirty="0">
                <a:effectLst/>
                <a:latin typeface="Times New Roman" panose="02020603050405020304" pitchFamily="18" charset="0"/>
                <a:ea typeface="Times New Roman" panose="02020603050405020304" pitchFamily="18" charset="0"/>
              </a:rPr>
              <a:t>hia sẻ và cộng tác khiến nhiều người dùng có thể làm việc trên cùng một dự án đồng thời, giống như </a:t>
            </a:r>
            <a:r>
              <a:rPr lang="vi-VN" sz="2800" dirty="0" err="1">
                <a:effectLst/>
                <a:latin typeface="Times New Roman" panose="02020603050405020304" pitchFamily="18" charset="0"/>
                <a:ea typeface="Times New Roman" panose="02020603050405020304" pitchFamily="18" charset="0"/>
              </a:rPr>
              <a:t>Google</a:t>
            </a:r>
            <a:r>
              <a:rPr lang="vi-VN" sz="2800" dirty="0">
                <a:effectLst/>
                <a:latin typeface="Times New Roman" panose="02020603050405020304" pitchFamily="18" charset="0"/>
                <a:ea typeface="Times New Roman" panose="02020603050405020304" pitchFamily="18" charset="0"/>
              </a:rPr>
              <a:t> </a:t>
            </a:r>
            <a:r>
              <a:rPr lang="vi-VN" sz="2800" dirty="0" err="1">
                <a:effectLst/>
                <a:latin typeface="Times New Roman" panose="02020603050405020304" pitchFamily="18" charset="0"/>
                <a:ea typeface="Times New Roman" panose="02020603050405020304" pitchFamily="18" charset="0"/>
              </a:rPr>
              <a:t>Docs</a:t>
            </a:r>
            <a:r>
              <a:rPr lang="vi-VN" sz="2800" dirty="0">
                <a:effectLst/>
                <a:latin typeface="Times New Roman" panose="02020603050405020304" pitchFamily="18" charset="0"/>
                <a:ea typeface="Times New Roman" panose="02020603050405020304" pitchFamily="18" charset="0"/>
              </a:rPr>
              <a:t>, giúp tăng cường khả năng hợp tác. Người dùng có thể để lại bình luận trực tiếp trên thiết kế, giúp dễ dàng thảo luận và nhận phản hồi.</a:t>
            </a:r>
            <a:endParaRPr lang="en-US" sz="2800" dirty="0">
              <a:solidFill>
                <a:srgbClr val="000000"/>
              </a:solidFill>
              <a:latin typeface="Hero"/>
              <a:ea typeface="Hero"/>
              <a:cs typeface="Hero"/>
              <a:sym typeface="Hero"/>
            </a:endParaRPr>
          </a:p>
        </p:txBody>
      </p:sp>
      <p:grpSp>
        <p:nvGrpSpPr>
          <p:cNvPr id="19" name="Group 19"/>
          <p:cNvGrpSpPr/>
          <p:nvPr/>
        </p:nvGrpSpPr>
        <p:grpSpPr>
          <a:xfrm>
            <a:off x="7032001" y="1430307"/>
            <a:ext cx="4147798" cy="1176895"/>
            <a:chOff x="0" y="-27420"/>
            <a:chExt cx="1206695" cy="290422"/>
          </a:xfrm>
        </p:grpSpPr>
        <p:sp>
          <p:nvSpPr>
            <p:cNvPr id="20" name="Freeform 20"/>
            <p:cNvSpPr/>
            <p:nvPr/>
          </p:nvSpPr>
          <p:spPr>
            <a:xfrm>
              <a:off x="0" y="0"/>
              <a:ext cx="1206695" cy="233272"/>
            </a:xfrm>
            <a:custGeom>
              <a:avLst/>
              <a:gdLst/>
              <a:ahLst/>
              <a:cxnLst/>
              <a:rect l="l" t="t" r="r" b="b"/>
              <a:pathLst>
                <a:path w="1206695" h="233272">
                  <a:moveTo>
                    <a:pt x="46663" y="0"/>
                  </a:moveTo>
                  <a:lnTo>
                    <a:pt x="1160032" y="0"/>
                  </a:lnTo>
                  <a:cubicBezTo>
                    <a:pt x="1185803" y="0"/>
                    <a:pt x="1206695" y="20892"/>
                    <a:pt x="1206695" y="46663"/>
                  </a:cubicBezTo>
                  <a:lnTo>
                    <a:pt x="1206695" y="186609"/>
                  </a:lnTo>
                  <a:cubicBezTo>
                    <a:pt x="1206695" y="212380"/>
                    <a:pt x="1185803" y="233272"/>
                    <a:pt x="1160032" y="233272"/>
                  </a:cubicBezTo>
                  <a:lnTo>
                    <a:pt x="46663" y="233272"/>
                  </a:lnTo>
                  <a:cubicBezTo>
                    <a:pt x="34287" y="233272"/>
                    <a:pt x="22418" y="228356"/>
                    <a:pt x="13667" y="219605"/>
                  </a:cubicBezTo>
                  <a:cubicBezTo>
                    <a:pt x="4916" y="210854"/>
                    <a:pt x="0" y="198985"/>
                    <a:pt x="0" y="186609"/>
                  </a:cubicBezTo>
                  <a:lnTo>
                    <a:pt x="0" y="46663"/>
                  </a:lnTo>
                  <a:cubicBezTo>
                    <a:pt x="0" y="34287"/>
                    <a:pt x="4916" y="22418"/>
                    <a:pt x="13667" y="13667"/>
                  </a:cubicBezTo>
                  <a:cubicBezTo>
                    <a:pt x="22418" y="4916"/>
                    <a:pt x="34287" y="0"/>
                    <a:pt x="46663" y="0"/>
                  </a:cubicBezTo>
                  <a:close/>
                </a:path>
              </a:pathLst>
            </a:custGeom>
            <a:solidFill>
              <a:srgbClr val="FF914D"/>
            </a:solidFill>
          </p:spPr>
          <p:txBody>
            <a:bodyPr/>
            <a:lstStyle/>
            <a:p>
              <a:endParaRPr lang="en-US"/>
            </a:p>
          </p:txBody>
        </p:sp>
        <p:sp>
          <p:nvSpPr>
            <p:cNvPr id="21" name="TextBox 21"/>
            <p:cNvSpPr txBox="1"/>
            <p:nvPr/>
          </p:nvSpPr>
          <p:spPr>
            <a:xfrm>
              <a:off x="0" y="-27420"/>
              <a:ext cx="1206695" cy="290422"/>
            </a:xfrm>
            <a:prstGeom prst="rect">
              <a:avLst/>
            </a:prstGeom>
          </p:spPr>
          <p:txBody>
            <a:bodyPr lIns="50800" tIns="50800" rIns="50800" bIns="50800" rtlCol="0" anchor="ctr"/>
            <a:lstStyle/>
            <a:p>
              <a:pPr algn="ctr">
                <a:lnSpc>
                  <a:spcPts val="3920"/>
                </a:lnSpc>
              </a:pPr>
              <a:r>
                <a:rPr lang="vi-VN" sz="3600" dirty="0">
                  <a:solidFill>
                    <a:schemeClr val="bg1"/>
                  </a:solidFill>
                  <a:effectLst/>
                  <a:latin typeface="Times New Roman" panose="02020603050405020304" pitchFamily="18" charset="0"/>
                  <a:ea typeface="Times New Roman" panose="02020603050405020304" pitchFamily="18" charset="0"/>
                </a:rPr>
                <a:t>Hợp tác trong thời gian thực</a:t>
              </a:r>
              <a:endParaRPr lang="en-US" sz="3600" dirty="0">
                <a:solidFill>
                  <a:schemeClr val="bg1"/>
                </a:solidFill>
                <a:latin typeface="Hero"/>
                <a:ea typeface="Hero"/>
                <a:cs typeface="Hero"/>
                <a:sym typeface="Hero"/>
              </a:endParaRPr>
            </a:p>
          </p:txBody>
        </p:sp>
      </p:grpSp>
      <p:grpSp>
        <p:nvGrpSpPr>
          <p:cNvPr id="22" name="Group 22"/>
          <p:cNvGrpSpPr/>
          <p:nvPr/>
        </p:nvGrpSpPr>
        <p:grpSpPr>
          <a:xfrm rot="-5400000">
            <a:off x="12970516" y="1360362"/>
            <a:ext cx="3875626" cy="5281590"/>
            <a:chOff x="0" y="0"/>
            <a:chExt cx="789789" cy="1076302"/>
          </a:xfrm>
        </p:grpSpPr>
        <p:sp>
          <p:nvSpPr>
            <p:cNvPr id="23" name="Freeform 23"/>
            <p:cNvSpPr/>
            <p:nvPr/>
          </p:nvSpPr>
          <p:spPr>
            <a:xfrm>
              <a:off x="0" y="0"/>
              <a:ext cx="789789" cy="1076302"/>
            </a:xfrm>
            <a:custGeom>
              <a:avLst/>
              <a:gdLst/>
              <a:ahLst/>
              <a:cxnLst/>
              <a:rect l="l" t="t" r="r" b="b"/>
              <a:pathLst>
                <a:path w="789789" h="1076302">
                  <a:moveTo>
                    <a:pt x="89892" y="0"/>
                  </a:moveTo>
                  <a:lnTo>
                    <a:pt x="699897" y="0"/>
                  </a:lnTo>
                  <a:cubicBezTo>
                    <a:pt x="723738" y="0"/>
                    <a:pt x="746603" y="9471"/>
                    <a:pt x="763460" y="26329"/>
                  </a:cubicBezTo>
                  <a:cubicBezTo>
                    <a:pt x="780318" y="43187"/>
                    <a:pt x="789789" y="66051"/>
                    <a:pt x="789789" y="89892"/>
                  </a:cubicBezTo>
                  <a:lnTo>
                    <a:pt x="789789" y="986410"/>
                  </a:lnTo>
                  <a:cubicBezTo>
                    <a:pt x="789789" y="1010251"/>
                    <a:pt x="780318" y="1033115"/>
                    <a:pt x="763460" y="1049973"/>
                  </a:cubicBezTo>
                  <a:cubicBezTo>
                    <a:pt x="746603" y="1066831"/>
                    <a:pt x="723738" y="1076302"/>
                    <a:pt x="699897" y="1076302"/>
                  </a:cubicBezTo>
                  <a:lnTo>
                    <a:pt x="89892" y="1076302"/>
                  </a:lnTo>
                  <a:cubicBezTo>
                    <a:pt x="66051" y="1076302"/>
                    <a:pt x="43187" y="1066831"/>
                    <a:pt x="26329" y="1049973"/>
                  </a:cubicBezTo>
                  <a:cubicBezTo>
                    <a:pt x="9471" y="1033115"/>
                    <a:pt x="0" y="1010251"/>
                    <a:pt x="0" y="986410"/>
                  </a:cubicBezTo>
                  <a:lnTo>
                    <a:pt x="0" y="89892"/>
                  </a:lnTo>
                  <a:cubicBezTo>
                    <a:pt x="0" y="66051"/>
                    <a:pt x="9471" y="43187"/>
                    <a:pt x="26329" y="26329"/>
                  </a:cubicBezTo>
                  <a:cubicBezTo>
                    <a:pt x="43187" y="9471"/>
                    <a:pt x="66051" y="0"/>
                    <a:pt x="89892" y="0"/>
                  </a:cubicBezTo>
                  <a:close/>
                </a:path>
              </a:pathLst>
            </a:custGeom>
            <a:solidFill>
              <a:srgbClr val="E5DFD3"/>
            </a:solidFill>
          </p:spPr>
          <p:txBody>
            <a:bodyPr/>
            <a:lstStyle/>
            <a:p>
              <a:endParaRPr lang="en-US"/>
            </a:p>
          </p:txBody>
        </p:sp>
        <p:sp>
          <p:nvSpPr>
            <p:cNvPr id="24" name="TextBox 24"/>
            <p:cNvSpPr txBox="1"/>
            <p:nvPr/>
          </p:nvSpPr>
          <p:spPr>
            <a:xfrm>
              <a:off x="0" y="-38100"/>
              <a:ext cx="789789" cy="1114402"/>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12834429" y="1528147"/>
            <a:ext cx="4202585" cy="998274"/>
            <a:chOff x="0" y="-35245"/>
            <a:chExt cx="1222634" cy="290422"/>
          </a:xfrm>
        </p:grpSpPr>
        <p:sp>
          <p:nvSpPr>
            <p:cNvPr id="27" name="Freeform 27"/>
            <p:cNvSpPr/>
            <p:nvPr/>
          </p:nvSpPr>
          <p:spPr>
            <a:xfrm>
              <a:off x="0" y="0"/>
              <a:ext cx="1206695" cy="233272"/>
            </a:xfrm>
            <a:custGeom>
              <a:avLst/>
              <a:gdLst/>
              <a:ahLst/>
              <a:cxnLst/>
              <a:rect l="l" t="t" r="r" b="b"/>
              <a:pathLst>
                <a:path w="1206695" h="233272">
                  <a:moveTo>
                    <a:pt x="46663" y="0"/>
                  </a:moveTo>
                  <a:lnTo>
                    <a:pt x="1160032" y="0"/>
                  </a:lnTo>
                  <a:cubicBezTo>
                    <a:pt x="1185803" y="0"/>
                    <a:pt x="1206695" y="20892"/>
                    <a:pt x="1206695" y="46663"/>
                  </a:cubicBezTo>
                  <a:lnTo>
                    <a:pt x="1206695" y="186609"/>
                  </a:lnTo>
                  <a:cubicBezTo>
                    <a:pt x="1206695" y="212380"/>
                    <a:pt x="1185803" y="233272"/>
                    <a:pt x="1160032" y="233272"/>
                  </a:cubicBezTo>
                  <a:lnTo>
                    <a:pt x="46663" y="233272"/>
                  </a:lnTo>
                  <a:cubicBezTo>
                    <a:pt x="34287" y="233272"/>
                    <a:pt x="22418" y="228356"/>
                    <a:pt x="13667" y="219605"/>
                  </a:cubicBezTo>
                  <a:cubicBezTo>
                    <a:pt x="4916" y="210854"/>
                    <a:pt x="0" y="198985"/>
                    <a:pt x="0" y="186609"/>
                  </a:cubicBezTo>
                  <a:lnTo>
                    <a:pt x="0" y="46663"/>
                  </a:lnTo>
                  <a:cubicBezTo>
                    <a:pt x="0" y="34287"/>
                    <a:pt x="4916" y="22418"/>
                    <a:pt x="13667" y="13667"/>
                  </a:cubicBezTo>
                  <a:cubicBezTo>
                    <a:pt x="22418" y="4916"/>
                    <a:pt x="34287" y="0"/>
                    <a:pt x="46663" y="0"/>
                  </a:cubicBezTo>
                  <a:close/>
                </a:path>
              </a:pathLst>
            </a:custGeom>
            <a:solidFill>
              <a:srgbClr val="FF914D"/>
            </a:solidFill>
          </p:spPr>
          <p:txBody>
            <a:bodyPr/>
            <a:lstStyle/>
            <a:p>
              <a:endParaRPr lang="en-US">
                <a:solidFill>
                  <a:schemeClr val="bg1"/>
                </a:solidFill>
              </a:endParaRPr>
            </a:p>
          </p:txBody>
        </p:sp>
        <p:sp>
          <p:nvSpPr>
            <p:cNvPr id="28" name="TextBox 28"/>
            <p:cNvSpPr txBox="1"/>
            <p:nvPr/>
          </p:nvSpPr>
          <p:spPr>
            <a:xfrm>
              <a:off x="15939" y="-35245"/>
              <a:ext cx="1206695" cy="290422"/>
            </a:xfrm>
            <a:prstGeom prst="rect">
              <a:avLst/>
            </a:prstGeom>
          </p:spPr>
          <p:txBody>
            <a:bodyPr lIns="50800" tIns="50800" rIns="50800" bIns="50800" rtlCol="0" anchor="ctr"/>
            <a:lstStyle/>
            <a:p>
              <a:pPr algn="ctr">
                <a:lnSpc>
                  <a:spcPts val="3920"/>
                </a:lnSpc>
              </a:pPr>
              <a:r>
                <a:rPr lang="vi-VN" sz="3600" dirty="0">
                  <a:solidFill>
                    <a:schemeClr val="bg1"/>
                  </a:solidFill>
                  <a:effectLst/>
                  <a:latin typeface="Times New Roman" panose="02020603050405020304" pitchFamily="18" charset="0"/>
                  <a:ea typeface="Times New Roman" panose="02020603050405020304" pitchFamily="18" charset="0"/>
                </a:rPr>
                <a:t>Tạo </a:t>
              </a:r>
              <a:r>
                <a:rPr lang="vi-VN" sz="3600" dirty="0" err="1">
                  <a:solidFill>
                    <a:schemeClr val="bg1"/>
                  </a:solidFill>
                  <a:effectLst/>
                  <a:latin typeface="Times New Roman" panose="02020603050405020304" pitchFamily="18" charset="0"/>
                  <a:ea typeface="Times New Roman" panose="02020603050405020304" pitchFamily="18" charset="0"/>
                </a:rPr>
                <a:t>prototype</a:t>
              </a:r>
              <a:endParaRPr lang="en-US" sz="3600" dirty="0">
                <a:solidFill>
                  <a:schemeClr val="bg1"/>
                </a:solidFill>
                <a:latin typeface="Hero"/>
                <a:ea typeface="Hero"/>
                <a:cs typeface="Hero"/>
                <a:sym typeface="Hero"/>
              </a:endParaRPr>
            </a:p>
          </p:txBody>
        </p:sp>
      </p:grpSp>
      <p:grpSp>
        <p:nvGrpSpPr>
          <p:cNvPr id="29" name="Group 29"/>
          <p:cNvGrpSpPr/>
          <p:nvPr/>
        </p:nvGrpSpPr>
        <p:grpSpPr>
          <a:xfrm rot="-2700000">
            <a:off x="15632832" y="-1171373"/>
            <a:ext cx="1822601" cy="1822601"/>
            <a:chOff x="0" y="0"/>
            <a:chExt cx="336244" cy="336244"/>
          </a:xfrm>
        </p:grpSpPr>
        <p:sp>
          <p:nvSpPr>
            <p:cNvPr id="30" name="Freeform 30"/>
            <p:cNvSpPr/>
            <p:nvPr/>
          </p:nvSpPr>
          <p:spPr>
            <a:xfrm>
              <a:off x="0" y="0"/>
              <a:ext cx="336244" cy="336244"/>
            </a:xfrm>
            <a:custGeom>
              <a:avLst/>
              <a:gdLst/>
              <a:ahLst/>
              <a:cxnLst/>
              <a:rect l="l" t="t" r="r" b="b"/>
              <a:pathLst>
                <a:path w="336244" h="336244">
                  <a:moveTo>
                    <a:pt x="127432" y="0"/>
                  </a:moveTo>
                  <a:lnTo>
                    <a:pt x="208812" y="0"/>
                  </a:lnTo>
                  <a:cubicBezTo>
                    <a:pt x="242609" y="0"/>
                    <a:pt x="275022" y="13426"/>
                    <a:pt x="298920" y="37324"/>
                  </a:cubicBezTo>
                  <a:cubicBezTo>
                    <a:pt x="322818" y="61222"/>
                    <a:pt x="336244" y="93635"/>
                    <a:pt x="336244" y="127432"/>
                  </a:cubicBezTo>
                  <a:lnTo>
                    <a:pt x="336244" y="208812"/>
                  </a:lnTo>
                  <a:cubicBezTo>
                    <a:pt x="336244" y="242609"/>
                    <a:pt x="322818" y="275022"/>
                    <a:pt x="298920" y="298920"/>
                  </a:cubicBezTo>
                  <a:cubicBezTo>
                    <a:pt x="275022" y="322818"/>
                    <a:pt x="242609" y="336244"/>
                    <a:pt x="208812" y="336244"/>
                  </a:cubicBezTo>
                  <a:lnTo>
                    <a:pt x="127432" y="336244"/>
                  </a:lnTo>
                  <a:cubicBezTo>
                    <a:pt x="93635" y="336244"/>
                    <a:pt x="61222" y="322818"/>
                    <a:pt x="37324" y="298920"/>
                  </a:cubicBezTo>
                  <a:cubicBezTo>
                    <a:pt x="13426" y="275022"/>
                    <a:pt x="0" y="242609"/>
                    <a:pt x="0" y="208812"/>
                  </a:cubicBezTo>
                  <a:lnTo>
                    <a:pt x="0" y="127432"/>
                  </a:lnTo>
                  <a:cubicBezTo>
                    <a:pt x="0" y="93635"/>
                    <a:pt x="13426" y="61222"/>
                    <a:pt x="37324" y="37324"/>
                  </a:cubicBezTo>
                  <a:cubicBezTo>
                    <a:pt x="61222" y="13426"/>
                    <a:pt x="93635" y="0"/>
                    <a:pt x="127432" y="0"/>
                  </a:cubicBezTo>
                  <a:close/>
                </a:path>
              </a:pathLst>
            </a:custGeom>
            <a:solidFill>
              <a:srgbClr val="FF914D"/>
            </a:solidFill>
          </p:spPr>
          <p:txBody>
            <a:bodyPr/>
            <a:lstStyle/>
            <a:p>
              <a:endParaRPr lang="en-US"/>
            </a:p>
          </p:txBody>
        </p:sp>
        <p:sp>
          <p:nvSpPr>
            <p:cNvPr id="31" name="TextBox 31"/>
            <p:cNvSpPr txBox="1"/>
            <p:nvPr/>
          </p:nvSpPr>
          <p:spPr>
            <a:xfrm>
              <a:off x="0" y="-38100"/>
              <a:ext cx="336244" cy="374344"/>
            </a:xfrm>
            <a:prstGeom prst="rect">
              <a:avLst/>
            </a:prstGeom>
          </p:spPr>
          <p:txBody>
            <a:bodyPr lIns="50800" tIns="50800" rIns="50800" bIns="50800" rtlCol="0" anchor="ctr"/>
            <a:lstStyle/>
            <a:p>
              <a:pPr algn="ctr">
                <a:lnSpc>
                  <a:spcPts val="2659"/>
                </a:lnSpc>
                <a:spcBef>
                  <a:spcPct val="0"/>
                </a:spcBef>
              </a:pPr>
              <a:endParaRPr/>
            </a:p>
          </p:txBody>
        </p:sp>
      </p:grpSp>
      <p:grpSp>
        <p:nvGrpSpPr>
          <p:cNvPr id="35" name="Group 7">
            <a:extLst>
              <a:ext uri="{FF2B5EF4-FFF2-40B4-BE49-F238E27FC236}">
                <a16:creationId xmlns:a16="http://schemas.microsoft.com/office/drawing/2014/main" id="{5FBCA54D-0FFB-28E3-6362-1171CC84886C}"/>
              </a:ext>
            </a:extLst>
          </p:cNvPr>
          <p:cNvGrpSpPr/>
          <p:nvPr/>
        </p:nvGrpSpPr>
        <p:grpSpPr>
          <a:xfrm rot="-5400000">
            <a:off x="3657832" y="5212597"/>
            <a:ext cx="3875626" cy="5281591"/>
            <a:chOff x="0" y="0"/>
            <a:chExt cx="789789" cy="1076302"/>
          </a:xfrm>
        </p:grpSpPr>
        <p:sp>
          <p:nvSpPr>
            <p:cNvPr id="36" name="Freeform 8">
              <a:extLst>
                <a:ext uri="{FF2B5EF4-FFF2-40B4-BE49-F238E27FC236}">
                  <a16:creationId xmlns:a16="http://schemas.microsoft.com/office/drawing/2014/main" id="{7BD6CC13-F9A1-67C1-DA90-5DF93358B60C}"/>
                </a:ext>
              </a:extLst>
            </p:cNvPr>
            <p:cNvSpPr/>
            <p:nvPr/>
          </p:nvSpPr>
          <p:spPr>
            <a:xfrm>
              <a:off x="0" y="0"/>
              <a:ext cx="789789" cy="1076302"/>
            </a:xfrm>
            <a:custGeom>
              <a:avLst/>
              <a:gdLst/>
              <a:ahLst/>
              <a:cxnLst/>
              <a:rect l="l" t="t" r="r" b="b"/>
              <a:pathLst>
                <a:path w="789789" h="1076302">
                  <a:moveTo>
                    <a:pt x="89892" y="0"/>
                  </a:moveTo>
                  <a:lnTo>
                    <a:pt x="699897" y="0"/>
                  </a:lnTo>
                  <a:cubicBezTo>
                    <a:pt x="723738" y="0"/>
                    <a:pt x="746603" y="9471"/>
                    <a:pt x="763460" y="26329"/>
                  </a:cubicBezTo>
                  <a:cubicBezTo>
                    <a:pt x="780318" y="43187"/>
                    <a:pt x="789789" y="66051"/>
                    <a:pt x="789789" y="89892"/>
                  </a:cubicBezTo>
                  <a:lnTo>
                    <a:pt x="789789" y="986410"/>
                  </a:lnTo>
                  <a:cubicBezTo>
                    <a:pt x="789789" y="1010251"/>
                    <a:pt x="780318" y="1033115"/>
                    <a:pt x="763460" y="1049973"/>
                  </a:cubicBezTo>
                  <a:cubicBezTo>
                    <a:pt x="746603" y="1066831"/>
                    <a:pt x="723738" y="1076302"/>
                    <a:pt x="699897" y="1076302"/>
                  </a:cubicBezTo>
                  <a:lnTo>
                    <a:pt x="89892" y="1076302"/>
                  </a:lnTo>
                  <a:cubicBezTo>
                    <a:pt x="66051" y="1076302"/>
                    <a:pt x="43187" y="1066831"/>
                    <a:pt x="26329" y="1049973"/>
                  </a:cubicBezTo>
                  <a:cubicBezTo>
                    <a:pt x="9471" y="1033115"/>
                    <a:pt x="0" y="1010251"/>
                    <a:pt x="0" y="986410"/>
                  </a:cubicBezTo>
                  <a:lnTo>
                    <a:pt x="0" y="89892"/>
                  </a:lnTo>
                  <a:cubicBezTo>
                    <a:pt x="0" y="66051"/>
                    <a:pt x="9471" y="43187"/>
                    <a:pt x="26329" y="26329"/>
                  </a:cubicBezTo>
                  <a:cubicBezTo>
                    <a:pt x="43187" y="9471"/>
                    <a:pt x="66051" y="0"/>
                    <a:pt x="89892" y="0"/>
                  </a:cubicBezTo>
                  <a:close/>
                </a:path>
              </a:pathLst>
            </a:custGeom>
            <a:solidFill>
              <a:srgbClr val="E5DFD3"/>
            </a:solidFill>
          </p:spPr>
          <p:txBody>
            <a:bodyPr/>
            <a:lstStyle/>
            <a:p>
              <a:endParaRPr lang="en-US"/>
            </a:p>
          </p:txBody>
        </p:sp>
        <p:sp>
          <p:nvSpPr>
            <p:cNvPr id="37" name="TextBox 9">
              <a:extLst>
                <a:ext uri="{FF2B5EF4-FFF2-40B4-BE49-F238E27FC236}">
                  <a16:creationId xmlns:a16="http://schemas.microsoft.com/office/drawing/2014/main" id="{1337ADCE-2734-0F4B-18B1-127118BD4614}"/>
                </a:ext>
              </a:extLst>
            </p:cNvPr>
            <p:cNvSpPr txBox="1"/>
            <p:nvPr/>
          </p:nvSpPr>
          <p:spPr>
            <a:xfrm>
              <a:off x="0" y="-38100"/>
              <a:ext cx="789789" cy="1114402"/>
            </a:xfrm>
            <a:prstGeom prst="rect">
              <a:avLst/>
            </a:prstGeom>
          </p:spPr>
          <p:txBody>
            <a:bodyPr lIns="50800" tIns="50800" rIns="50800" bIns="50800" rtlCol="0" anchor="ctr"/>
            <a:lstStyle/>
            <a:p>
              <a:pPr algn="ctr">
                <a:lnSpc>
                  <a:spcPts val="2659"/>
                </a:lnSpc>
                <a:spcBef>
                  <a:spcPct val="0"/>
                </a:spcBef>
              </a:pPr>
              <a:endParaRPr/>
            </a:p>
          </p:txBody>
        </p:sp>
      </p:grpSp>
      <p:sp>
        <p:nvSpPr>
          <p:cNvPr id="38" name="TextBox 10">
            <a:extLst>
              <a:ext uri="{FF2B5EF4-FFF2-40B4-BE49-F238E27FC236}">
                <a16:creationId xmlns:a16="http://schemas.microsoft.com/office/drawing/2014/main" id="{B695329D-716D-F599-F6A2-A4AC7AB3F166}"/>
              </a:ext>
            </a:extLst>
          </p:cNvPr>
          <p:cNvSpPr txBox="1"/>
          <p:nvPr/>
        </p:nvSpPr>
        <p:spPr>
          <a:xfrm>
            <a:off x="3078480" y="6661597"/>
            <a:ext cx="5188441" cy="3282950"/>
          </a:xfrm>
          <a:prstGeom prst="rect">
            <a:avLst/>
          </a:prstGeom>
        </p:spPr>
        <p:txBody>
          <a:bodyPr wrap="square" lIns="0" tIns="0" rIns="0" bIns="0" rtlCol="0" anchor="t">
            <a:spAutoFit/>
          </a:bodyPr>
          <a:lstStyle/>
          <a:p>
            <a:pPr>
              <a:lnSpc>
                <a:spcPts val="3168"/>
              </a:lnSpc>
            </a:pPr>
            <a:r>
              <a:rPr lang="vi-VN" sz="2800" dirty="0" err="1">
                <a:effectLst/>
                <a:latin typeface="+mj-lt"/>
                <a:ea typeface="Times New Roman" panose="02020603050405020304" pitchFamily="18" charset="0"/>
              </a:rPr>
              <a:t>Figma</a:t>
            </a:r>
            <a:r>
              <a:rPr lang="vi-VN" sz="2800" dirty="0">
                <a:effectLst/>
                <a:latin typeface="+mj-lt"/>
                <a:ea typeface="Times New Roman" panose="02020603050405020304" pitchFamily="18" charset="0"/>
              </a:rPr>
              <a:t> cho phép tạo và quản lý các </a:t>
            </a:r>
            <a:r>
              <a:rPr lang="vi-VN" sz="2800" dirty="0" err="1">
                <a:effectLst/>
                <a:latin typeface="+mj-lt"/>
                <a:ea typeface="Times New Roman" panose="02020603050405020304" pitchFamily="18" charset="0"/>
              </a:rPr>
              <a:t>component</a:t>
            </a:r>
            <a:r>
              <a:rPr lang="vi-VN" sz="2800" dirty="0">
                <a:effectLst/>
                <a:latin typeface="+mj-lt"/>
                <a:ea typeface="Times New Roman" panose="02020603050405020304" pitchFamily="18" charset="0"/>
              </a:rPr>
              <a:t> (thành phần) và </a:t>
            </a:r>
            <a:r>
              <a:rPr lang="vi-VN" sz="2800" dirty="0" err="1">
                <a:effectLst/>
                <a:latin typeface="+mj-lt"/>
                <a:ea typeface="Times New Roman" panose="02020603050405020304" pitchFamily="18" charset="0"/>
              </a:rPr>
              <a:t>styles</a:t>
            </a:r>
            <a:r>
              <a:rPr lang="vi-VN" sz="2800" dirty="0">
                <a:effectLst/>
                <a:latin typeface="+mj-lt"/>
                <a:ea typeface="Times New Roman" panose="02020603050405020304" pitchFamily="18" charset="0"/>
              </a:rPr>
              <a:t> (phong cách), giúp tái sử dụng và duy trì tính nhất quán trong thiết kế. Có thể tạo thư viện thiết kế chia sẻ để sử dụng lại các thành phần trong nhiều dự án khác nhau.</a:t>
            </a:r>
            <a:endParaRPr lang="en-US" sz="2800" dirty="0">
              <a:effectLst/>
              <a:latin typeface="+mj-lt"/>
              <a:ea typeface="Calibri" panose="020F0502020204030204" pitchFamily="34" charset="0"/>
            </a:endParaRPr>
          </a:p>
          <a:p>
            <a:pPr>
              <a:lnSpc>
                <a:spcPts val="3168"/>
              </a:lnSpc>
            </a:pPr>
            <a:endParaRPr lang="en-US" sz="2800" dirty="0">
              <a:solidFill>
                <a:srgbClr val="000000"/>
              </a:solidFill>
              <a:latin typeface="+mj-lt"/>
              <a:ea typeface="Hero"/>
              <a:cs typeface="Hero"/>
              <a:sym typeface="Hero"/>
            </a:endParaRPr>
          </a:p>
        </p:txBody>
      </p:sp>
      <p:grpSp>
        <p:nvGrpSpPr>
          <p:cNvPr id="39" name="Group 11">
            <a:extLst>
              <a:ext uri="{FF2B5EF4-FFF2-40B4-BE49-F238E27FC236}">
                <a16:creationId xmlns:a16="http://schemas.microsoft.com/office/drawing/2014/main" id="{8CDA3FD2-3CF3-96DB-0CF3-354859043238}"/>
              </a:ext>
            </a:extLst>
          </p:cNvPr>
          <p:cNvGrpSpPr/>
          <p:nvPr/>
        </p:nvGrpSpPr>
        <p:grpSpPr>
          <a:xfrm>
            <a:off x="3521746" y="5427419"/>
            <a:ext cx="4147798" cy="1254643"/>
            <a:chOff x="0" y="-12001"/>
            <a:chExt cx="1206695" cy="290422"/>
          </a:xfrm>
        </p:grpSpPr>
        <p:sp>
          <p:nvSpPr>
            <p:cNvPr id="40" name="Freeform 12">
              <a:extLst>
                <a:ext uri="{FF2B5EF4-FFF2-40B4-BE49-F238E27FC236}">
                  <a16:creationId xmlns:a16="http://schemas.microsoft.com/office/drawing/2014/main" id="{59892467-086B-8BC9-DD1B-D4F59ADB0D47}"/>
                </a:ext>
              </a:extLst>
            </p:cNvPr>
            <p:cNvSpPr/>
            <p:nvPr/>
          </p:nvSpPr>
          <p:spPr>
            <a:xfrm>
              <a:off x="0" y="0"/>
              <a:ext cx="1206695" cy="233272"/>
            </a:xfrm>
            <a:custGeom>
              <a:avLst/>
              <a:gdLst/>
              <a:ahLst/>
              <a:cxnLst/>
              <a:rect l="l" t="t" r="r" b="b"/>
              <a:pathLst>
                <a:path w="1206695" h="233272">
                  <a:moveTo>
                    <a:pt x="46663" y="0"/>
                  </a:moveTo>
                  <a:lnTo>
                    <a:pt x="1160032" y="0"/>
                  </a:lnTo>
                  <a:cubicBezTo>
                    <a:pt x="1185803" y="0"/>
                    <a:pt x="1206695" y="20892"/>
                    <a:pt x="1206695" y="46663"/>
                  </a:cubicBezTo>
                  <a:lnTo>
                    <a:pt x="1206695" y="186609"/>
                  </a:lnTo>
                  <a:cubicBezTo>
                    <a:pt x="1206695" y="212380"/>
                    <a:pt x="1185803" y="233272"/>
                    <a:pt x="1160032" y="233272"/>
                  </a:cubicBezTo>
                  <a:lnTo>
                    <a:pt x="46663" y="233272"/>
                  </a:lnTo>
                  <a:cubicBezTo>
                    <a:pt x="34287" y="233272"/>
                    <a:pt x="22418" y="228356"/>
                    <a:pt x="13667" y="219605"/>
                  </a:cubicBezTo>
                  <a:cubicBezTo>
                    <a:pt x="4916" y="210854"/>
                    <a:pt x="0" y="198985"/>
                    <a:pt x="0" y="186609"/>
                  </a:cubicBezTo>
                  <a:lnTo>
                    <a:pt x="0" y="46663"/>
                  </a:lnTo>
                  <a:cubicBezTo>
                    <a:pt x="0" y="34287"/>
                    <a:pt x="4916" y="22418"/>
                    <a:pt x="13667" y="13667"/>
                  </a:cubicBezTo>
                  <a:cubicBezTo>
                    <a:pt x="22418" y="4916"/>
                    <a:pt x="34287" y="0"/>
                    <a:pt x="46663" y="0"/>
                  </a:cubicBezTo>
                  <a:close/>
                </a:path>
              </a:pathLst>
            </a:custGeom>
            <a:solidFill>
              <a:srgbClr val="FF914D"/>
            </a:solidFill>
          </p:spPr>
          <p:txBody>
            <a:bodyPr/>
            <a:lstStyle/>
            <a:p>
              <a:endParaRPr lang="en-US"/>
            </a:p>
          </p:txBody>
        </p:sp>
        <p:sp>
          <p:nvSpPr>
            <p:cNvPr id="41" name="TextBox 13">
              <a:extLst>
                <a:ext uri="{FF2B5EF4-FFF2-40B4-BE49-F238E27FC236}">
                  <a16:creationId xmlns:a16="http://schemas.microsoft.com/office/drawing/2014/main" id="{97AC6AE1-711B-6FE8-2976-048988B13D86}"/>
                </a:ext>
              </a:extLst>
            </p:cNvPr>
            <p:cNvSpPr txBox="1"/>
            <p:nvPr/>
          </p:nvSpPr>
          <p:spPr>
            <a:xfrm>
              <a:off x="62073" y="-12001"/>
              <a:ext cx="1034152" cy="290422"/>
            </a:xfrm>
            <a:prstGeom prst="rect">
              <a:avLst/>
            </a:prstGeom>
          </p:spPr>
          <p:txBody>
            <a:bodyPr lIns="50800" tIns="50800" rIns="50800" bIns="50800" rtlCol="0" anchor="ctr"/>
            <a:lstStyle/>
            <a:p>
              <a:pPr algn="ctr">
                <a:lnSpc>
                  <a:spcPts val="3920"/>
                </a:lnSpc>
              </a:pPr>
              <a:r>
                <a:rPr lang="vi-VN" sz="3600" dirty="0">
                  <a:solidFill>
                    <a:schemeClr val="bg1"/>
                  </a:solidFill>
                  <a:effectLst/>
                  <a:latin typeface="Times New Roman" panose="02020603050405020304" pitchFamily="18" charset="0"/>
                  <a:ea typeface="Times New Roman" panose="02020603050405020304" pitchFamily="18" charset="0"/>
                </a:rPr>
                <a:t>Quản lý tài sản thiết kế</a:t>
              </a:r>
              <a:endParaRPr lang="en-US" sz="3600" dirty="0">
                <a:solidFill>
                  <a:schemeClr val="bg1"/>
                </a:solidFill>
                <a:latin typeface="Hero"/>
                <a:ea typeface="Hero"/>
                <a:cs typeface="Hero"/>
                <a:sym typeface="Hero"/>
              </a:endParaRPr>
            </a:p>
          </p:txBody>
        </p:sp>
      </p:grpSp>
      <p:grpSp>
        <p:nvGrpSpPr>
          <p:cNvPr id="42" name="Group 15">
            <a:extLst>
              <a:ext uri="{FF2B5EF4-FFF2-40B4-BE49-F238E27FC236}">
                <a16:creationId xmlns:a16="http://schemas.microsoft.com/office/drawing/2014/main" id="{BE86C5D2-31F2-39AE-5AA8-D87A5215B23F}"/>
              </a:ext>
            </a:extLst>
          </p:cNvPr>
          <p:cNvGrpSpPr/>
          <p:nvPr/>
        </p:nvGrpSpPr>
        <p:grpSpPr>
          <a:xfrm rot="-5400000">
            <a:off x="9132336" y="5212597"/>
            <a:ext cx="3875626" cy="5281591"/>
            <a:chOff x="0" y="0"/>
            <a:chExt cx="789789" cy="1076302"/>
          </a:xfrm>
        </p:grpSpPr>
        <p:sp>
          <p:nvSpPr>
            <p:cNvPr id="43" name="Freeform 16">
              <a:extLst>
                <a:ext uri="{FF2B5EF4-FFF2-40B4-BE49-F238E27FC236}">
                  <a16:creationId xmlns:a16="http://schemas.microsoft.com/office/drawing/2014/main" id="{F55B53FA-AA48-E31A-2EE5-8D4D15CD1518}"/>
                </a:ext>
              </a:extLst>
            </p:cNvPr>
            <p:cNvSpPr/>
            <p:nvPr/>
          </p:nvSpPr>
          <p:spPr>
            <a:xfrm>
              <a:off x="0" y="0"/>
              <a:ext cx="789789" cy="1076302"/>
            </a:xfrm>
            <a:custGeom>
              <a:avLst/>
              <a:gdLst/>
              <a:ahLst/>
              <a:cxnLst/>
              <a:rect l="l" t="t" r="r" b="b"/>
              <a:pathLst>
                <a:path w="789789" h="1076302">
                  <a:moveTo>
                    <a:pt x="89892" y="0"/>
                  </a:moveTo>
                  <a:lnTo>
                    <a:pt x="699897" y="0"/>
                  </a:lnTo>
                  <a:cubicBezTo>
                    <a:pt x="723738" y="0"/>
                    <a:pt x="746603" y="9471"/>
                    <a:pt x="763460" y="26329"/>
                  </a:cubicBezTo>
                  <a:cubicBezTo>
                    <a:pt x="780318" y="43187"/>
                    <a:pt x="789789" y="66051"/>
                    <a:pt x="789789" y="89892"/>
                  </a:cubicBezTo>
                  <a:lnTo>
                    <a:pt x="789789" y="986410"/>
                  </a:lnTo>
                  <a:cubicBezTo>
                    <a:pt x="789789" y="1010251"/>
                    <a:pt x="780318" y="1033115"/>
                    <a:pt x="763460" y="1049973"/>
                  </a:cubicBezTo>
                  <a:cubicBezTo>
                    <a:pt x="746603" y="1066831"/>
                    <a:pt x="723738" y="1076302"/>
                    <a:pt x="699897" y="1076302"/>
                  </a:cubicBezTo>
                  <a:lnTo>
                    <a:pt x="89892" y="1076302"/>
                  </a:lnTo>
                  <a:cubicBezTo>
                    <a:pt x="66051" y="1076302"/>
                    <a:pt x="43187" y="1066831"/>
                    <a:pt x="26329" y="1049973"/>
                  </a:cubicBezTo>
                  <a:cubicBezTo>
                    <a:pt x="9471" y="1033115"/>
                    <a:pt x="0" y="1010251"/>
                    <a:pt x="0" y="986410"/>
                  </a:cubicBezTo>
                  <a:lnTo>
                    <a:pt x="0" y="89892"/>
                  </a:lnTo>
                  <a:cubicBezTo>
                    <a:pt x="0" y="66051"/>
                    <a:pt x="9471" y="43187"/>
                    <a:pt x="26329" y="26329"/>
                  </a:cubicBezTo>
                  <a:cubicBezTo>
                    <a:pt x="43187" y="9471"/>
                    <a:pt x="66051" y="0"/>
                    <a:pt x="89892" y="0"/>
                  </a:cubicBezTo>
                  <a:close/>
                </a:path>
              </a:pathLst>
            </a:custGeom>
            <a:solidFill>
              <a:srgbClr val="E5DFD3"/>
            </a:solidFill>
          </p:spPr>
          <p:txBody>
            <a:bodyPr/>
            <a:lstStyle/>
            <a:p>
              <a:endParaRPr lang="en-US"/>
            </a:p>
          </p:txBody>
        </p:sp>
        <p:sp>
          <p:nvSpPr>
            <p:cNvPr id="44" name="TextBox 17">
              <a:extLst>
                <a:ext uri="{FF2B5EF4-FFF2-40B4-BE49-F238E27FC236}">
                  <a16:creationId xmlns:a16="http://schemas.microsoft.com/office/drawing/2014/main" id="{CE635C01-2108-9A55-C4C0-4670BF76C9C5}"/>
                </a:ext>
              </a:extLst>
            </p:cNvPr>
            <p:cNvSpPr txBox="1"/>
            <p:nvPr/>
          </p:nvSpPr>
          <p:spPr>
            <a:xfrm>
              <a:off x="0" y="-38100"/>
              <a:ext cx="789789" cy="1114402"/>
            </a:xfrm>
            <a:prstGeom prst="rect">
              <a:avLst/>
            </a:prstGeom>
          </p:spPr>
          <p:txBody>
            <a:bodyPr lIns="50800" tIns="50800" rIns="50800" bIns="50800" rtlCol="0" anchor="ctr"/>
            <a:lstStyle/>
            <a:p>
              <a:pPr algn="ctr">
                <a:lnSpc>
                  <a:spcPts val="2659"/>
                </a:lnSpc>
                <a:spcBef>
                  <a:spcPct val="0"/>
                </a:spcBef>
              </a:pPr>
              <a:endParaRPr/>
            </a:p>
          </p:txBody>
        </p:sp>
      </p:grpSp>
      <p:sp>
        <p:nvSpPr>
          <p:cNvPr id="45" name="TextBox 18">
            <a:extLst>
              <a:ext uri="{FF2B5EF4-FFF2-40B4-BE49-F238E27FC236}">
                <a16:creationId xmlns:a16="http://schemas.microsoft.com/office/drawing/2014/main" id="{5F1E1F0D-8C64-A0BD-5962-F5EC9F3D3366}"/>
              </a:ext>
            </a:extLst>
          </p:cNvPr>
          <p:cNvSpPr txBox="1"/>
          <p:nvPr/>
        </p:nvSpPr>
        <p:spPr>
          <a:xfrm>
            <a:off x="8516554" y="6682062"/>
            <a:ext cx="5194391" cy="1641475"/>
          </a:xfrm>
          <a:prstGeom prst="rect">
            <a:avLst/>
          </a:prstGeom>
        </p:spPr>
        <p:txBody>
          <a:bodyPr wrap="square" lIns="0" tIns="0" rIns="0" bIns="0" rtlCol="0" anchor="t">
            <a:spAutoFit/>
          </a:bodyPr>
          <a:lstStyle/>
          <a:p>
            <a:pPr>
              <a:lnSpc>
                <a:spcPts val="3168"/>
              </a:lnSpc>
            </a:pPr>
            <a:r>
              <a:rPr lang="vi-VN" sz="2800" dirty="0" err="1">
                <a:effectLst/>
                <a:latin typeface="+mj-lt"/>
                <a:ea typeface="Times New Roman" panose="02020603050405020304" pitchFamily="18" charset="0"/>
              </a:rPr>
              <a:t>Figma</a:t>
            </a:r>
            <a:r>
              <a:rPr lang="vi-VN" sz="2800" dirty="0">
                <a:effectLst/>
                <a:latin typeface="+mj-lt"/>
                <a:ea typeface="Times New Roman" panose="02020603050405020304" pitchFamily="18" charset="0"/>
              </a:rPr>
              <a:t> hỗ trợ nhiều </a:t>
            </a:r>
            <a:r>
              <a:rPr lang="vi-VN" sz="2800" dirty="0" err="1">
                <a:effectLst/>
                <a:latin typeface="+mj-lt"/>
                <a:ea typeface="Times New Roman" panose="02020603050405020304" pitchFamily="18" charset="0"/>
              </a:rPr>
              <a:t>plugin</a:t>
            </a:r>
            <a:r>
              <a:rPr lang="vi-VN" sz="2800" dirty="0">
                <a:effectLst/>
                <a:latin typeface="+mj-lt"/>
                <a:ea typeface="Times New Roman" panose="02020603050405020304" pitchFamily="18" charset="0"/>
              </a:rPr>
              <a:t> để mở rộng chức năng, từ tạo biểu đồ đến xuất mã CSS.</a:t>
            </a:r>
            <a:endParaRPr lang="en-US" sz="2800" dirty="0">
              <a:effectLst/>
              <a:latin typeface="+mj-lt"/>
              <a:ea typeface="Calibri" panose="020F0502020204030204" pitchFamily="34" charset="0"/>
            </a:endParaRPr>
          </a:p>
          <a:p>
            <a:pPr>
              <a:lnSpc>
                <a:spcPts val="3168"/>
              </a:lnSpc>
            </a:pPr>
            <a:endParaRPr lang="en-US" sz="2800" dirty="0">
              <a:solidFill>
                <a:srgbClr val="000000"/>
              </a:solidFill>
              <a:latin typeface="+mj-lt"/>
              <a:ea typeface="Hero"/>
              <a:cs typeface="Hero"/>
              <a:sym typeface="Hero"/>
            </a:endParaRPr>
          </a:p>
        </p:txBody>
      </p:sp>
      <p:grpSp>
        <p:nvGrpSpPr>
          <p:cNvPr id="46" name="Group 19">
            <a:extLst>
              <a:ext uri="{FF2B5EF4-FFF2-40B4-BE49-F238E27FC236}">
                <a16:creationId xmlns:a16="http://schemas.microsoft.com/office/drawing/2014/main" id="{AE386CF0-6D93-A44C-4087-58288A2EF1E8}"/>
              </a:ext>
            </a:extLst>
          </p:cNvPr>
          <p:cNvGrpSpPr/>
          <p:nvPr/>
        </p:nvGrpSpPr>
        <p:grpSpPr>
          <a:xfrm>
            <a:off x="8996250" y="5395667"/>
            <a:ext cx="4147798" cy="998274"/>
            <a:chOff x="0" y="-34619"/>
            <a:chExt cx="1206695" cy="290422"/>
          </a:xfrm>
        </p:grpSpPr>
        <p:sp>
          <p:nvSpPr>
            <p:cNvPr id="47" name="Freeform 20">
              <a:extLst>
                <a:ext uri="{FF2B5EF4-FFF2-40B4-BE49-F238E27FC236}">
                  <a16:creationId xmlns:a16="http://schemas.microsoft.com/office/drawing/2014/main" id="{090E8BB7-510E-241C-CA56-47A2C3C7735A}"/>
                </a:ext>
              </a:extLst>
            </p:cNvPr>
            <p:cNvSpPr/>
            <p:nvPr/>
          </p:nvSpPr>
          <p:spPr>
            <a:xfrm>
              <a:off x="0" y="0"/>
              <a:ext cx="1206695" cy="233272"/>
            </a:xfrm>
            <a:custGeom>
              <a:avLst/>
              <a:gdLst/>
              <a:ahLst/>
              <a:cxnLst/>
              <a:rect l="l" t="t" r="r" b="b"/>
              <a:pathLst>
                <a:path w="1206695" h="233272">
                  <a:moveTo>
                    <a:pt x="46663" y="0"/>
                  </a:moveTo>
                  <a:lnTo>
                    <a:pt x="1160032" y="0"/>
                  </a:lnTo>
                  <a:cubicBezTo>
                    <a:pt x="1185803" y="0"/>
                    <a:pt x="1206695" y="20892"/>
                    <a:pt x="1206695" y="46663"/>
                  </a:cubicBezTo>
                  <a:lnTo>
                    <a:pt x="1206695" y="186609"/>
                  </a:lnTo>
                  <a:cubicBezTo>
                    <a:pt x="1206695" y="212380"/>
                    <a:pt x="1185803" y="233272"/>
                    <a:pt x="1160032" y="233272"/>
                  </a:cubicBezTo>
                  <a:lnTo>
                    <a:pt x="46663" y="233272"/>
                  </a:lnTo>
                  <a:cubicBezTo>
                    <a:pt x="34287" y="233272"/>
                    <a:pt x="22418" y="228356"/>
                    <a:pt x="13667" y="219605"/>
                  </a:cubicBezTo>
                  <a:cubicBezTo>
                    <a:pt x="4916" y="210854"/>
                    <a:pt x="0" y="198985"/>
                    <a:pt x="0" y="186609"/>
                  </a:cubicBezTo>
                  <a:lnTo>
                    <a:pt x="0" y="46663"/>
                  </a:lnTo>
                  <a:cubicBezTo>
                    <a:pt x="0" y="34287"/>
                    <a:pt x="4916" y="22418"/>
                    <a:pt x="13667" y="13667"/>
                  </a:cubicBezTo>
                  <a:cubicBezTo>
                    <a:pt x="22418" y="4916"/>
                    <a:pt x="34287" y="0"/>
                    <a:pt x="46663" y="0"/>
                  </a:cubicBezTo>
                  <a:close/>
                </a:path>
              </a:pathLst>
            </a:custGeom>
            <a:solidFill>
              <a:srgbClr val="FF914D"/>
            </a:solidFill>
          </p:spPr>
          <p:txBody>
            <a:bodyPr/>
            <a:lstStyle/>
            <a:p>
              <a:endParaRPr lang="en-US"/>
            </a:p>
          </p:txBody>
        </p:sp>
        <p:sp>
          <p:nvSpPr>
            <p:cNvPr id="48" name="TextBox 21">
              <a:extLst>
                <a:ext uri="{FF2B5EF4-FFF2-40B4-BE49-F238E27FC236}">
                  <a16:creationId xmlns:a16="http://schemas.microsoft.com/office/drawing/2014/main" id="{3BEAB74D-481F-51E3-917B-028A9DB8FD21}"/>
                </a:ext>
              </a:extLst>
            </p:cNvPr>
            <p:cNvSpPr txBox="1"/>
            <p:nvPr/>
          </p:nvSpPr>
          <p:spPr>
            <a:xfrm>
              <a:off x="0" y="-34619"/>
              <a:ext cx="1206695" cy="290422"/>
            </a:xfrm>
            <a:prstGeom prst="rect">
              <a:avLst/>
            </a:prstGeom>
          </p:spPr>
          <p:txBody>
            <a:bodyPr lIns="50800" tIns="50800" rIns="50800" bIns="50800" rtlCol="0" anchor="ctr"/>
            <a:lstStyle/>
            <a:p>
              <a:pPr algn="ctr">
                <a:lnSpc>
                  <a:spcPts val="3920"/>
                </a:lnSpc>
              </a:pPr>
              <a:r>
                <a:rPr lang="vi-VN" sz="3600" dirty="0">
                  <a:solidFill>
                    <a:schemeClr val="bg1"/>
                  </a:solidFill>
                  <a:effectLst/>
                  <a:latin typeface="Times New Roman" panose="02020603050405020304" pitchFamily="18" charset="0"/>
                  <a:ea typeface="Times New Roman" panose="02020603050405020304" pitchFamily="18" charset="0"/>
                </a:rPr>
                <a:t>Tính năng mở rộng</a:t>
              </a:r>
              <a:endParaRPr lang="en-US" sz="3600" dirty="0">
                <a:solidFill>
                  <a:schemeClr val="bg1"/>
                </a:solidFill>
                <a:latin typeface="Hero"/>
                <a:ea typeface="Hero"/>
                <a:cs typeface="Hero"/>
                <a:sym typeface="Hero"/>
              </a:endParaRPr>
            </a:p>
          </p:txBody>
        </p:sp>
      </p:grpSp>
      <p:sp>
        <p:nvSpPr>
          <p:cNvPr id="50" name="TextBox 49">
            <a:extLst>
              <a:ext uri="{FF2B5EF4-FFF2-40B4-BE49-F238E27FC236}">
                <a16:creationId xmlns:a16="http://schemas.microsoft.com/office/drawing/2014/main" id="{42366F23-1CAE-5F10-C5D9-93C68D3D87BF}"/>
              </a:ext>
            </a:extLst>
          </p:cNvPr>
          <p:cNvSpPr txBox="1"/>
          <p:nvPr/>
        </p:nvSpPr>
        <p:spPr>
          <a:xfrm>
            <a:off x="12470590" y="2526421"/>
            <a:ext cx="5078534" cy="3108543"/>
          </a:xfrm>
          <a:prstGeom prst="rect">
            <a:avLst/>
          </a:prstGeom>
          <a:noFill/>
        </p:spPr>
        <p:txBody>
          <a:bodyPr wrap="square">
            <a:spAutoFit/>
          </a:bodyPr>
          <a:lstStyle/>
          <a:p>
            <a:r>
              <a:rPr lang="vi-VN" sz="2800" dirty="0" err="1">
                <a:effectLst/>
                <a:latin typeface="Times New Roman" panose="02020603050405020304" pitchFamily="18" charset="0"/>
                <a:ea typeface="Times New Roman" panose="02020603050405020304" pitchFamily="18" charset="0"/>
              </a:rPr>
              <a:t>Figma</a:t>
            </a:r>
            <a:r>
              <a:rPr lang="vi-VN" sz="2800" dirty="0">
                <a:effectLst/>
                <a:latin typeface="Times New Roman" panose="02020603050405020304" pitchFamily="18" charset="0"/>
                <a:ea typeface="Times New Roman" panose="02020603050405020304" pitchFamily="18" charset="0"/>
              </a:rPr>
              <a:t> cho phép thiết kế </a:t>
            </a:r>
            <a:r>
              <a:rPr lang="vi-VN" sz="2800" dirty="0" err="1">
                <a:effectLst/>
                <a:latin typeface="Times New Roman" panose="02020603050405020304" pitchFamily="18" charset="0"/>
                <a:ea typeface="Times New Roman" panose="02020603050405020304" pitchFamily="18" charset="0"/>
              </a:rPr>
              <a:t>prototype</a:t>
            </a:r>
            <a:r>
              <a:rPr lang="vi-VN" sz="2800" dirty="0">
                <a:effectLst/>
                <a:latin typeface="Times New Roman" panose="02020603050405020304" pitchFamily="18" charset="0"/>
                <a:ea typeface="Times New Roman" panose="02020603050405020304" pitchFamily="18" charset="0"/>
              </a:rPr>
              <a:t> để mô phỏng trải nghiệm người dùng, giúp kiểm tra và trình bày ý tưởng trước khi phát triển. Dễ dàng liên kết các khung thiết kế với nhau để thể hiện luồng tương tác.</a:t>
            </a:r>
            <a:endParaRPr 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4" name="TextBox 4"/>
          <p:cNvSpPr txBox="1"/>
          <p:nvPr/>
        </p:nvSpPr>
        <p:spPr>
          <a:xfrm>
            <a:off x="3381582" y="509687"/>
            <a:ext cx="10590790" cy="1044645"/>
          </a:xfrm>
          <a:prstGeom prst="rect">
            <a:avLst/>
          </a:prstGeom>
        </p:spPr>
        <p:txBody>
          <a:bodyPr lIns="0" tIns="0" rIns="0" bIns="0" rtlCol="0" anchor="t">
            <a:spAutoFit/>
          </a:bodyPr>
          <a:lstStyle/>
          <a:p>
            <a:pPr algn="ctr">
              <a:lnSpc>
                <a:spcPts val="8800"/>
              </a:lnSpc>
            </a:pPr>
            <a:r>
              <a:rPr lang="vi-VN" sz="6000">
                <a:solidFill>
                  <a:srgbClr val="000000"/>
                </a:solidFill>
                <a:latin typeface="+mj-lt"/>
                <a:ea typeface="Paalalabas Wide"/>
                <a:cs typeface="Paalalabas Wide"/>
                <a:sym typeface="Paalalabas Wide"/>
              </a:rPr>
              <a:t>Một số lợi ích của </a:t>
            </a:r>
            <a:r>
              <a:rPr lang="vi-VN" sz="6000" dirty="0" err="1">
                <a:solidFill>
                  <a:srgbClr val="000000"/>
                </a:solidFill>
                <a:latin typeface="+mj-lt"/>
                <a:ea typeface="Paalalabas Wide"/>
                <a:cs typeface="Paalalabas Wide"/>
                <a:sym typeface="Paalalabas Wide"/>
              </a:rPr>
              <a:t>Figma</a:t>
            </a:r>
            <a:endParaRPr lang="en-US" sz="6000" dirty="0">
              <a:solidFill>
                <a:srgbClr val="000000"/>
              </a:solidFill>
              <a:latin typeface="+mj-lt"/>
              <a:ea typeface="Paalalabas Wide"/>
              <a:cs typeface="Paalalabas Wide"/>
              <a:sym typeface="Paalalabas Wide"/>
            </a:endParaRPr>
          </a:p>
        </p:txBody>
      </p:sp>
      <p:grpSp>
        <p:nvGrpSpPr>
          <p:cNvPr id="6" name="Group 6"/>
          <p:cNvGrpSpPr/>
          <p:nvPr/>
        </p:nvGrpSpPr>
        <p:grpSpPr>
          <a:xfrm rot="-2700000">
            <a:off x="16103166" y="377473"/>
            <a:ext cx="1822601" cy="1822601"/>
            <a:chOff x="0" y="0"/>
            <a:chExt cx="336244" cy="336244"/>
          </a:xfrm>
        </p:grpSpPr>
        <p:sp>
          <p:nvSpPr>
            <p:cNvPr id="7" name="Freeform 7"/>
            <p:cNvSpPr/>
            <p:nvPr/>
          </p:nvSpPr>
          <p:spPr>
            <a:xfrm>
              <a:off x="0" y="0"/>
              <a:ext cx="336244" cy="336244"/>
            </a:xfrm>
            <a:custGeom>
              <a:avLst/>
              <a:gdLst/>
              <a:ahLst/>
              <a:cxnLst/>
              <a:rect l="l" t="t" r="r" b="b"/>
              <a:pathLst>
                <a:path w="336244" h="336244">
                  <a:moveTo>
                    <a:pt x="127432" y="0"/>
                  </a:moveTo>
                  <a:lnTo>
                    <a:pt x="208812" y="0"/>
                  </a:lnTo>
                  <a:cubicBezTo>
                    <a:pt x="242609" y="0"/>
                    <a:pt x="275022" y="13426"/>
                    <a:pt x="298920" y="37324"/>
                  </a:cubicBezTo>
                  <a:cubicBezTo>
                    <a:pt x="322818" y="61222"/>
                    <a:pt x="336244" y="93635"/>
                    <a:pt x="336244" y="127432"/>
                  </a:cubicBezTo>
                  <a:lnTo>
                    <a:pt x="336244" y="208812"/>
                  </a:lnTo>
                  <a:cubicBezTo>
                    <a:pt x="336244" y="242609"/>
                    <a:pt x="322818" y="275022"/>
                    <a:pt x="298920" y="298920"/>
                  </a:cubicBezTo>
                  <a:cubicBezTo>
                    <a:pt x="275022" y="322818"/>
                    <a:pt x="242609" y="336244"/>
                    <a:pt x="208812" y="336244"/>
                  </a:cubicBezTo>
                  <a:lnTo>
                    <a:pt x="127432" y="336244"/>
                  </a:lnTo>
                  <a:cubicBezTo>
                    <a:pt x="93635" y="336244"/>
                    <a:pt x="61222" y="322818"/>
                    <a:pt x="37324" y="298920"/>
                  </a:cubicBezTo>
                  <a:cubicBezTo>
                    <a:pt x="13426" y="275022"/>
                    <a:pt x="0" y="242609"/>
                    <a:pt x="0" y="208812"/>
                  </a:cubicBezTo>
                  <a:lnTo>
                    <a:pt x="0" y="127432"/>
                  </a:lnTo>
                  <a:cubicBezTo>
                    <a:pt x="0" y="93635"/>
                    <a:pt x="13426" y="61222"/>
                    <a:pt x="37324" y="37324"/>
                  </a:cubicBezTo>
                  <a:cubicBezTo>
                    <a:pt x="61222" y="13426"/>
                    <a:pt x="93635" y="0"/>
                    <a:pt x="127432" y="0"/>
                  </a:cubicBezTo>
                  <a:close/>
                </a:path>
              </a:pathLst>
            </a:custGeom>
            <a:solidFill>
              <a:srgbClr val="FF914D"/>
            </a:solidFill>
          </p:spPr>
          <p:txBody>
            <a:bodyPr/>
            <a:lstStyle/>
            <a:p>
              <a:endParaRPr lang="en-US"/>
            </a:p>
          </p:txBody>
        </p:sp>
        <p:sp>
          <p:nvSpPr>
            <p:cNvPr id="8" name="TextBox 8"/>
            <p:cNvSpPr txBox="1"/>
            <p:nvPr/>
          </p:nvSpPr>
          <p:spPr>
            <a:xfrm>
              <a:off x="0" y="-38100"/>
              <a:ext cx="336244" cy="37434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2160444" y="2375797"/>
            <a:ext cx="740897" cy="740897"/>
          </a:xfrm>
          <a:custGeom>
            <a:avLst/>
            <a:gdLst/>
            <a:ahLst/>
            <a:cxnLst/>
            <a:rect l="l" t="t" r="r" b="b"/>
            <a:pathLst>
              <a:path w="740897" h="740897">
                <a:moveTo>
                  <a:pt x="0" y="0"/>
                </a:moveTo>
                <a:lnTo>
                  <a:pt x="740897" y="0"/>
                </a:lnTo>
                <a:lnTo>
                  <a:pt x="740897" y="740896"/>
                </a:lnTo>
                <a:lnTo>
                  <a:pt x="0" y="7408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2160444" y="3558235"/>
            <a:ext cx="740897" cy="740897"/>
          </a:xfrm>
          <a:custGeom>
            <a:avLst/>
            <a:gdLst/>
            <a:ahLst/>
            <a:cxnLst/>
            <a:rect l="l" t="t" r="r" b="b"/>
            <a:pathLst>
              <a:path w="740897" h="740897">
                <a:moveTo>
                  <a:pt x="0" y="0"/>
                </a:moveTo>
                <a:lnTo>
                  <a:pt x="740897" y="0"/>
                </a:lnTo>
                <a:lnTo>
                  <a:pt x="740897" y="740897"/>
                </a:lnTo>
                <a:lnTo>
                  <a:pt x="0" y="740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2160444" y="4740673"/>
            <a:ext cx="740897" cy="740897"/>
          </a:xfrm>
          <a:custGeom>
            <a:avLst/>
            <a:gdLst/>
            <a:ahLst/>
            <a:cxnLst/>
            <a:rect l="l" t="t" r="r" b="b"/>
            <a:pathLst>
              <a:path w="740897" h="740897">
                <a:moveTo>
                  <a:pt x="0" y="0"/>
                </a:moveTo>
                <a:lnTo>
                  <a:pt x="740897" y="0"/>
                </a:lnTo>
                <a:lnTo>
                  <a:pt x="740897" y="740897"/>
                </a:lnTo>
                <a:lnTo>
                  <a:pt x="0" y="740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9" name="Group 19"/>
          <p:cNvGrpSpPr/>
          <p:nvPr/>
        </p:nvGrpSpPr>
        <p:grpSpPr>
          <a:xfrm rot="-2700000">
            <a:off x="11590145" y="8469552"/>
            <a:ext cx="5548685" cy="5548685"/>
            <a:chOff x="0" y="0"/>
            <a:chExt cx="1023654" cy="1023654"/>
          </a:xfrm>
        </p:grpSpPr>
        <p:sp>
          <p:nvSpPr>
            <p:cNvPr id="20" name="Freeform 20"/>
            <p:cNvSpPr/>
            <p:nvPr/>
          </p:nvSpPr>
          <p:spPr>
            <a:xfrm>
              <a:off x="0" y="0"/>
              <a:ext cx="1023654" cy="1023654"/>
            </a:xfrm>
            <a:custGeom>
              <a:avLst/>
              <a:gdLst/>
              <a:ahLst/>
              <a:cxnLst/>
              <a:rect l="l" t="t" r="r" b="b"/>
              <a:pathLst>
                <a:path w="1023654" h="1023654">
                  <a:moveTo>
                    <a:pt x="97669" y="0"/>
                  </a:moveTo>
                  <a:lnTo>
                    <a:pt x="925985" y="0"/>
                  </a:lnTo>
                  <a:cubicBezTo>
                    <a:pt x="979926" y="0"/>
                    <a:pt x="1023654" y="43728"/>
                    <a:pt x="1023654" y="97669"/>
                  </a:cubicBezTo>
                  <a:lnTo>
                    <a:pt x="1023654" y="925985"/>
                  </a:lnTo>
                  <a:cubicBezTo>
                    <a:pt x="1023654" y="979926"/>
                    <a:pt x="979926" y="1023654"/>
                    <a:pt x="925985" y="1023654"/>
                  </a:cubicBezTo>
                  <a:lnTo>
                    <a:pt x="97669" y="1023654"/>
                  </a:lnTo>
                  <a:cubicBezTo>
                    <a:pt x="43728" y="1023654"/>
                    <a:pt x="0" y="979926"/>
                    <a:pt x="0" y="925985"/>
                  </a:cubicBezTo>
                  <a:lnTo>
                    <a:pt x="0" y="97669"/>
                  </a:lnTo>
                  <a:cubicBezTo>
                    <a:pt x="0" y="43728"/>
                    <a:pt x="43728" y="0"/>
                    <a:pt x="97669" y="0"/>
                  </a:cubicBezTo>
                  <a:close/>
                </a:path>
              </a:pathLst>
            </a:custGeom>
            <a:solidFill>
              <a:srgbClr val="E5DFD3"/>
            </a:solidFill>
          </p:spPr>
          <p:txBody>
            <a:bodyPr/>
            <a:lstStyle/>
            <a:p>
              <a:endParaRPr lang="en-US"/>
            </a:p>
          </p:txBody>
        </p:sp>
        <p:sp>
          <p:nvSpPr>
            <p:cNvPr id="21" name="TextBox 21"/>
            <p:cNvSpPr txBox="1"/>
            <p:nvPr/>
          </p:nvSpPr>
          <p:spPr>
            <a:xfrm>
              <a:off x="0" y="-38100"/>
              <a:ext cx="1023654" cy="1061754"/>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700000">
            <a:off x="-1679019" y="-552035"/>
            <a:ext cx="3168090" cy="3168090"/>
            <a:chOff x="0" y="0"/>
            <a:chExt cx="584468" cy="584468"/>
          </a:xfrm>
        </p:grpSpPr>
        <p:sp>
          <p:nvSpPr>
            <p:cNvPr id="23" name="Freeform 23"/>
            <p:cNvSpPr/>
            <p:nvPr/>
          </p:nvSpPr>
          <p:spPr>
            <a:xfrm>
              <a:off x="0" y="0"/>
              <a:ext cx="584468" cy="584468"/>
            </a:xfrm>
            <a:custGeom>
              <a:avLst/>
              <a:gdLst/>
              <a:ahLst/>
              <a:cxnLst/>
              <a:rect l="l" t="t" r="r" b="b"/>
              <a:pathLst>
                <a:path w="584468" h="584468">
                  <a:moveTo>
                    <a:pt x="122186" y="0"/>
                  </a:moveTo>
                  <a:lnTo>
                    <a:pt x="462282" y="0"/>
                  </a:lnTo>
                  <a:cubicBezTo>
                    <a:pt x="494688" y="0"/>
                    <a:pt x="525766" y="12873"/>
                    <a:pt x="548681" y="35787"/>
                  </a:cubicBezTo>
                  <a:cubicBezTo>
                    <a:pt x="571595" y="58702"/>
                    <a:pt x="584468" y="89780"/>
                    <a:pt x="584468" y="122186"/>
                  </a:cubicBezTo>
                  <a:lnTo>
                    <a:pt x="584468" y="462282"/>
                  </a:lnTo>
                  <a:cubicBezTo>
                    <a:pt x="584468" y="529763"/>
                    <a:pt x="529763" y="584468"/>
                    <a:pt x="462282" y="584468"/>
                  </a:cubicBezTo>
                  <a:lnTo>
                    <a:pt x="122186" y="584468"/>
                  </a:lnTo>
                  <a:cubicBezTo>
                    <a:pt x="54704" y="584468"/>
                    <a:pt x="0" y="529763"/>
                    <a:pt x="0" y="462282"/>
                  </a:cubicBezTo>
                  <a:lnTo>
                    <a:pt x="0" y="122186"/>
                  </a:lnTo>
                  <a:cubicBezTo>
                    <a:pt x="0" y="54704"/>
                    <a:pt x="54704" y="0"/>
                    <a:pt x="122186" y="0"/>
                  </a:cubicBezTo>
                  <a:close/>
                </a:path>
              </a:pathLst>
            </a:custGeom>
            <a:solidFill>
              <a:srgbClr val="E5DFD3"/>
            </a:solidFill>
          </p:spPr>
          <p:txBody>
            <a:bodyPr/>
            <a:lstStyle/>
            <a:p>
              <a:endParaRPr lang="en-US"/>
            </a:p>
          </p:txBody>
        </p:sp>
        <p:sp>
          <p:nvSpPr>
            <p:cNvPr id="24" name="TextBox 24"/>
            <p:cNvSpPr txBox="1"/>
            <p:nvPr/>
          </p:nvSpPr>
          <p:spPr>
            <a:xfrm>
              <a:off x="0" y="-38100"/>
              <a:ext cx="584468" cy="622568"/>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5">
            <a:extLst>
              <a:ext uri="{FF2B5EF4-FFF2-40B4-BE49-F238E27FC236}">
                <a16:creationId xmlns:a16="http://schemas.microsoft.com/office/drawing/2014/main" id="{D7C67821-A62F-20C3-AB8F-7E331D8659E0}"/>
              </a:ext>
            </a:extLst>
          </p:cNvPr>
          <p:cNvSpPr txBox="1"/>
          <p:nvPr/>
        </p:nvSpPr>
        <p:spPr>
          <a:xfrm>
            <a:off x="3177912" y="2269193"/>
            <a:ext cx="13738488" cy="1077218"/>
          </a:xfrm>
          <a:prstGeom prst="rect">
            <a:avLst/>
          </a:prstGeom>
          <a:noFill/>
        </p:spPr>
        <p:txBody>
          <a:bodyPr wrap="square">
            <a:spAutoFit/>
          </a:bodyPr>
          <a:lstStyle/>
          <a:p>
            <a:r>
              <a:rPr lang="vi-VN" sz="3200" dirty="0">
                <a:effectLst/>
                <a:latin typeface="Times New Roman" panose="02020603050405020304" pitchFamily="18" charset="0"/>
                <a:ea typeface="Times New Roman" panose="02020603050405020304" pitchFamily="18" charset="0"/>
              </a:rPr>
              <a:t>Dễ sử dụng: Giao diện thân thiện với người dùng, dễ dàng cho cả những người mới bắt đầu và các nhà thiết kế chuyên nghiệp.</a:t>
            </a:r>
            <a:endParaRPr lang="en-US" sz="3200" dirty="0"/>
          </a:p>
        </p:txBody>
      </p:sp>
      <p:sp>
        <p:nvSpPr>
          <p:cNvPr id="28" name="TextBox 27">
            <a:extLst>
              <a:ext uri="{FF2B5EF4-FFF2-40B4-BE49-F238E27FC236}">
                <a16:creationId xmlns:a16="http://schemas.microsoft.com/office/drawing/2014/main" id="{35F6B180-F1F7-DB42-12EE-70983E87B983}"/>
              </a:ext>
            </a:extLst>
          </p:cNvPr>
          <p:cNvSpPr txBox="1"/>
          <p:nvPr/>
        </p:nvSpPr>
        <p:spPr>
          <a:xfrm>
            <a:off x="3162672" y="3492443"/>
            <a:ext cx="13869028" cy="1077218"/>
          </a:xfrm>
          <a:prstGeom prst="rect">
            <a:avLst/>
          </a:prstGeom>
          <a:noFill/>
        </p:spPr>
        <p:txBody>
          <a:bodyPr wrap="square">
            <a:spAutoFit/>
          </a:bodyPr>
          <a:lstStyle/>
          <a:p>
            <a:r>
              <a:rPr lang="vi-VN" sz="3200" dirty="0">
                <a:effectLst/>
                <a:latin typeface="Times New Roman" panose="02020603050405020304" pitchFamily="18" charset="0"/>
                <a:ea typeface="Times New Roman" panose="02020603050405020304" pitchFamily="18" charset="0"/>
              </a:rPr>
              <a:t>Dựa trên đám mây: Không cần cài đặt phần mềm, chỉ cần một trình duyệt </a:t>
            </a:r>
            <a:r>
              <a:rPr lang="vi-VN" sz="3200" dirty="0" err="1">
                <a:effectLst/>
                <a:latin typeface="Times New Roman" panose="02020603050405020304" pitchFamily="18" charset="0"/>
                <a:ea typeface="Times New Roman" panose="02020603050405020304" pitchFamily="18" charset="0"/>
              </a:rPr>
              <a:t>web</a:t>
            </a:r>
            <a:r>
              <a:rPr lang="vi-VN" sz="3200" dirty="0">
                <a:effectLst/>
                <a:latin typeface="Times New Roman" panose="02020603050405020304" pitchFamily="18" charset="0"/>
                <a:ea typeface="Times New Roman" panose="02020603050405020304" pitchFamily="18" charset="0"/>
              </a:rPr>
              <a:t> để truy cập.</a:t>
            </a:r>
            <a:endParaRPr lang="en-US" sz="3200" dirty="0"/>
          </a:p>
        </p:txBody>
      </p:sp>
      <p:sp>
        <p:nvSpPr>
          <p:cNvPr id="30" name="TextBox 29">
            <a:extLst>
              <a:ext uri="{FF2B5EF4-FFF2-40B4-BE49-F238E27FC236}">
                <a16:creationId xmlns:a16="http://schemas.microsoft.com/office/drawing/2014/main" id="{C83E587E-A809-2FF5-E840-DEBD349117A6}"/>
              </a:ext>
            </a:extLst>
          </p:cNvPr>
          <p:cNvSpPr txBox="1"/>
          <p:nvPr/>
        </p:nvSpPr>
        <p:spPr>
          <a:xfrm>
            <a:off x="3177912" y="4698490"/>
            <a:ext cx="13738488" cy="1120243"/>
          </a:xfrm>
          <a:prstGeom prst="rect">
            <a:avLst/>
          </a:prstGeom>
          <a:noFill/>
        </p:spPr>
        <p:txBody>
          <a:bodyPr wrap="square">
            <a:spAutoFit/>
          </a:bodyPr>
          <a:lstStyle/>
          <a:p>
            <a:pPr marL="0" marR="0">
              <a:lnSpc>
                <a:spcPct val="107000"/>
              </a:lnSpc>
              <a:spcAft>
                <a:spcPts val="800"/>
              </a:spcAft>
            </a:pPr>
            <a:r>
              <a:rPr lang="vi-VN" sz="3200" dirty="0">
                <a:effectLst/>
                <a:latin typeface="Times New Roman" panose="02020603050405020304" pitchFamily="18" charset="0"/>
                <a:ea typeface="Times New Roman" panose="02020603050405020304" pitchFamily="18" charset="0"/>
              </a:rPr>
              <a:t>Khả năng tương thích: Hoạt động trên nhiều hệ điều hành (Windows, </a:t>
            </a:r>
            <a:r>
              <a:rPr lang="vi-VN" sz="3200" dirty="0" err="1">
                <a:effectLst/>
                <a:latin typeface="Times New Roman" panose="02020603050405020304" pitchFamily="18" charset="0"/>
                <a:ea typeface="Times New Roman" panose="02020603050405020304" pitchFamily="18" charset="0"/>
              </a:rPr>
              <a:t>macOS</a:t>
            </a:r>
            <a:r>
              <a:rPr lang="vi-VN" sz="3200" dirty="0">
                <a:effectLst/>
                <a:latin typeface="Times New Roman" panose="02020603050405020304" pitchFamily="18" charset="0"/>
                <a:ea typeface="Times New Roman" panose="02020603050405020304" pitchFamily="18" charset="0"/>
              </a:rPr>
              <a:t>, </a:t>
            </a:r>
            <a:r>
              <a:rPr lang="vi-VN" sz="3200" dirty="0" err="1">
                <a:effectLst/>
                <a:latin typeface="Times New Roman" panose="02020603050405020304" pitchFamily="18" charset="0"/>
                <a:ea typeface="Times New Roman" panose="02020603050405020304" pitchFamily="18" charset="0"/>
              </a:rPr>
              <a:t>Linux</a:t>
            </a:r>
            <a:r>
              <a:rPr lang="vi-VN" sz="3200" dirty="0">
                <a:effectLst/>
                <a:latin typeface="Times New Roman" panose="02020603050405020304" pitchFamily="18" charset="0"/>
                <a:ea typeface="Times New Roman" panose="02020603050405020304" pitchFamily="18" charset="0"/>
              </a:rPr>
              <a:t>) mà không gặp vấn đề về tương thích.</a:t>
            </a:r>
            <a:endParaRPr lang="en-US" sz="3200" dirty="0">
              <a:effectLst/>
              <a:latin typeface="Calibri" panose="020F0502020204030204" pitchFamily="34" charset="0"/>
              <a:ea typeface="Calibri" panose="020F0502020204030204" pitchFamily="34" charset="0"/>
            </a:endParaRPr>
          </a:p>
        </p:txBody>
      </p:sp>
      <p:sp>
        <p:nvSpPr>
          <p:cNvPr id="31" name="Freeform 14">
            <a:extLst>
              <a:ext uri="{FF2B5EF4-FFF2-40B4-BE49-F238E27FC236}">
                <a16:creationId xmlns:a16="http://schemas.microsoft.com/office/drawing/2014/main" id="{28C7B9F0-AD33-33AD-EE3E-4493F9365826}"/>
              </a:ext>
            </a:extLst>
          </p:cNvPr>
          <p:cNvSpPr/>
          <p:nvPr/>
        </p:nvSpPr>
        <p:spPr>
          <a:xfrm>
            <a:off x="2160444" y="5919289"/>
            <a:ext cx="740897" cy="740897"/>
          </a:xfrm>
          <a:custGeom>
            <a:avLst/>
            <a:gdLst/>
            <a:ahLst/>
            <a:cxnLst/>
            <a:rect l="l" t="t" r="r" b="b"/>
            <a:pathLst>
              <a:path w="740897" h="740897">
                <a:moveTo>
                  <a:pt x="0" y="0"/>
                </a:moveTo>
                <a:lnTo>
                  <a:pt x="740897" y="0"/>
                </a:lnTo>
                <a:lnTo>
                  <a:pt x="740897" y="740897"/>
                </a:lnTo>
                <a:lnTo>
                  <a:pt x="0" y="740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3" name="TextBox 32">
            <a:extLst>
              <a:ext uri="{FF2B5EF4-FFF2-40B4-BE49-F238E27FC236}">
                <a16:creationId xmlns:a16="http://schemas.microsoft.com/office/drawing/2014/main" id="{ED689A71-6194-FD86-C526-4C2A0B8AB2FD}"/>
              </a:ext>
            </a:extLst>
          </p:cNvPr>
          <p:cNvSpPr txBox="1"/>
          <p:nvPr/>
        </p:nvSpPr>
        <p:spPr>
          <a:xfrm>
            <a:off x="3162672" y="5947562"/>
            <a:ext cx="13753728" cy="593304"/>
          </a:xfrm>
          <a:prstGeom prst="rect">
            <a:avLst/>
          </a:prstGeom>
          <a:noFill/>
        </p:spPr>
        <p:txBody>
          <a:bodyPr wrap="square">
            <a:spAutoFit/>
          </a:bodyPr>
          <a:lstStyle/>
          <a:p>
            <a:pPr marL="0" marR="0">
              <a:lnSpc>
                <a:spcPct val="107000"/>
              </a:lnSpc>
              <a:spcAft>
                <a:spcPts val="800"/>
              </a:spcAft>
            </a:pPr>
            <a:r>
              <a:rPr lang="vi-VN" sz="3200" dirty="0">
                <a:effectLst/>
                <a:latin typeface="Times New Roman" panose="02020603050405020304" pitchFamily="18" charset="0"/>
                <a:ea typeface="Times New Roman" panose="02020603050405020304" pitchFamily="18" charset="0"/>
              </a:rPr>
              <a:t>Thiết kế sản phẩm: Dùng để thiết kế giao diện cho ứng dụng di động và </a:t>
            </a:r>
            <a:r>
              <a:rPr lang="vi-VN" sz="3200" dirty="0" err="1">
                <a:effectLst/>
                <a:latin typeface="Times New Roman" panose="02020603050405020304" pitchFamily="18" charset="0"/>
                <a:ea typeface="Times New Roman" panose="02020603050405020304" pitchFamily="18" charset="0"/>
              </a:rPr>
              <a:t>web</a:t>
            </a:r>
            <a:r>
              <a:rPr lang="vi-VN" sz="3200" dirty="0">
                <a:effectLst/>
                <a:latin typeface="Times New Roman" panose="02020603050405020304" pitchFamily="18" charset="0"/>
                <a:ea typeface="Times New Roman" panose="02020603050405020304" pitchFamily="18" charset="0"/>
              </a:rPr>
              <a:t>.</a:t>
            </a:r>
            <a:endParaRPr lang="en-US" sz="3200" dirty="0">
              <a:effectLst/>
              <a:latin typeface="Calibri" panose="020F0502020204030204" pitchFamily="34" charset="0"/>
              <a:ea typeface="Calibri" panose="020F0502020204030204" pitchFamily="34" charset="0"/>
            </a:endParaRPr>
          </a:p>
        </p:txBody>
      </p:sp>
      <p:sp>
        <p:nvSpPr>
          <p:cNvPr id="34" name="Freeform 14">
            <a:extLst>
              <a:ext uri="{FF2B5EF4-FFF2-40B4-BE49-F238E27FC236}">
                <a16:creationId xmlns:a16="http://schemas.microsoft.com/office/drawing/2014/main" id="{4779EDCF-401B-B863-D7BC-A2BE5B5B9866}"/>
              </a:ext>
            </a:extLst>
          </p:cNvPr>
          <p:cNvSpPr/>
          <p:nvPr/>
        </p:nvSpPr>
        <p:spPr>
          <a:xfrm>
            <a:off x="2145204" y="7097905"/>
            <a:ext cx="740897" cy="740897"/>
          </a:xfrm>
          <a:custGeom>
            <a:avLst/>
            <a:gdLst/>
            <a:ahLst/>
            <a:cxnLst/>
            <a:rect l="l" t="t" r="r" b="b"/>
            <a:pathLst>
              <a:path w="740897" h="740897">
                <a:moveTo>
                  <a:pt x="0" y="0"/>
                </a:moveTo>
                <a:lnTo>
                  <a:pt x="740897" y="0"/>
                </a:lnTo>
                <a:lnTo>
                  <a:pt x="740897" y="740897"/>
                </a:lnTo>
                <a:lnTo>
                  <a:pt x="0" y="740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TextBox 35">
            <a:extLst>
              <a:ext uri="{FF2B5EF4-FFF2-40B4-BE49-F238E27FC236}">
                <a16:creationId xmlns:a16="http://schemas.microsoft.com/office/drawing/2014/main" id="{855D793F-9E61-2D5C-41BC-9F285B13A0CE}"/>
              </a:ext>
            </a:extLst>
          </p:cNvPr>
          <p:cNvSpPr txBox="1"/>
          <p:nvPr/>
        </p:nvSpPr>
        <p:spPr>
          <a:xfrm>
            <a:off x="3177912" y="6973331"/>
            <a:ext cx="13753728" cy="1120243"/>
          </a:xfrm>
          <a:prstGeom prst="rect">
            <a:avLst/>
          </a:prstGeom>
          <a:noFill/>
        </p:spPr>
        <p:txBody>
          <a:bodyPr wrap="square">
            <a:spAutoFit/>
          </a:bodyPr>
          <a:lstStyle/>
          <a:p>
            <a:pPr marL="0" marR="0">
              <a:lnSpc>
                <a:spcPct val="107000"/>
              </a:lnSpc>
              <a:spcAft>
                <a:spcPts val="800"/>
              </a:spcAft>
            </a:pPr>
            <a:r>
              <a:rPr lang="vi-VN" sz="3200" dirty="0">
                <a:effectLst/>
                <a:latin typeface="Times New Roman" panose="02020603050405020304" pitchFamily="18" charset="0"/>
                <a:ea typeface="Times New Roman" panose="02020603050405020304" pitchFamily="18" charset="0"/>
              </a:rPr>
              <a:t>Tạo </a:t>
            </a:r>
            <a:r>
              <a:rPr lang="vi-VN" sz="3200" dirty="0" err="1">
                <a:effectLst/>
                <a:latin typeface="Times New Roman" panose="02020603050405020304" pitchFamily="18" charset="0"/>
                <a:ea typeface="Times New Roman" panose="02020603050405020304" pitchFamily="18" charset="0"/>
              </a:rPr>
              <a:t>prototype</a:t>
            </a:r>
            <a:r>
              <a:rPr lang="vi-VN" sz="3200" dirty="0">
                <a:effectLst/>
                <a:latin typeface="Times New Roman" panose="02020603050405020304" pitchFamily="18" charset="0"/>
                <a:ea typeface="Times New Roman" panose="02020603050405020304" pitchFamily="18" charset="0"/>
              </a:rPr>
              <a:t>: Giúp các nhóm kiểm tra và trình bày ý tưởng thiết kế đến các bên liên quan.</a:t>
            </a:r>
            <a:endParaRPr lang="en-US" sz="3200" dirty="0">
              <a:effectLst/>
              <a:latin typeface="Calibri" panose="020F0502020204030204" pitchFamily="34" charset="0"/>
              <a:ea typeface="Calibri" panose="020F0502020204030204" pitchFamily="34" charset="0"/>
            </a:endParaRPr>
          </a:p>
        </p:txBody>
      </p:sp>
      <p:sp>
        <p:nvSpPr>
          <p:cNvPr id="37" name="Freeform 14">
            <a:extLst>
              <a:ext uri="{FF2B5EF4-FFF2-40B4-BE49-F238E27FC236}">
                <a16:creationId xmlns:a16="http://schemas.microsoft.com/office/drawing/2014/main" id="{672F3415-9360-EE0B-5842-6B2138C2F109}"/>
              </a:ext>
            </a:extLst>
          </p:cNvPr>
          <p:cNvSpPr/>
          <p:nvPr/>
        </p:nvSpPr>
        <p:spPr>
          <a:xfrm>
            <a:off x="2160444" y="8276521"/>
            <a:ext cx="740897" cy="740897"/>
          </a:xfrm>
          <a:custGeom>
            <a:avLst/>
            <a:gdLst/>
            <a:ahLst/>
            <a:cxnLst/>
            <a:rect l="l" t="t" r="r" b="b"/>
            <a:pathLst>
              <a:path w="740897" h="740897">
                <a:moveTo>
                  <a:pt x="0" y="0"/>
                </a:moveTo>
                <a:lnTo>
                  <a:pt x="740897" y="0"/>
                </a:lnTo>
                <a:lnTo>
                  <a:pt x="740897" y="740897"/>
                </a:lnTo>
                <a:lnTo>
                  <a:pt x="0" y="740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9" name="TextBox 38">
            <a:extLst>
              <a:ext uri="{FF2B5EF4-FFF2-40B4-BE49-F238E27FC236}">
                <a16:creationId xmlns:a16="http://schemas.microsoft.com/office/drawing/2014/main" id="{A9DEEE7E-9E9F-F140-43BF-9B98511F7DA7}"/>
              </a:ext>
            </a:extLst>
          </p:cNvPr>
          <p:cNvSpPr txBox="1"/>
          <p:nvPr/>
        </p:nvSpPr>
        <p:spPr>
          <a:xfrm>
            <a:off x="3177912" y="8222403"/>
            <a:ext cx="13753728" cy="1120243"/>
          </a:xfrm>
          <a:prstGeom prst="rect">
            <a:avLst/>
          </a:prstGeom>
          <a:noFill/>
        </p:spPr>
        <p:txBody>
          <a:bodyPr wrap="square">
            <a:spAutoFit/>
          </a:bodyPr>
          <a:lstStyle/>
          <a:p>
            <a:pPr marL="0" marR="0">
              <a:lnSpc>
                <a:spcPct val="107000"/>
              </a:lnSpc>
              <a:spcAft>
                <a:spcPts val="800"/>
              </a:spcAft>
            </a:pPr>
            <a:r>
              <a:rPr lang="vi-VN" sz="3200" dirty="0">
                <a:effectLst/>
                <a:latin typeface="Times New Roman" panose="02020603050405020304" pitchFamily="18" charset="0"/>
                <a:ea typeface="Times New Roman" panose="02020603050405020304" pitchFamily="18" charset="0"/>
              </a:rPr>
              <a:t>Thiết kế hệ thống: Hỗ trợ tạo ra các hệ thống thiết kế và thư viện thành phần chung cho các nhóm phát triển.</a:t>
            </a:r>
            <a:endParaRPr lang="en-US" sz="3200" dirty="0">
              <a:effectLst/>
              <a:latin typeface="Calibri" panose="020F0502020204030204" pitchFamily="34" charset="0"/>
              <a:ea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071E8-7241-87A7-CCAD-5D9EA6727A1A}"/>
            </a:ext>
          </a:extLst>
        </p:cNvPr>
        <p:cNvGrpSpPr/>
        <p:nvPr/>
      </p:nvGrpSpPr>
      <p:grpSpPr>
        <a:xfrm>
          <a:off x="0" y="0"/>
          <a:ext cx="0" cy="0"/>
          <a:chOff x="0" y="0"/>
          <a:chExt cx="0" cy="0"/>
        </a:xfrm>
      </p:grpSpPr>
      <p:sp>
        <p:nvSpPr>
          <p:cNvPr id="34" name="TextBox 10">
            <a:extLst>
              <a:ext uri="{FF2B5EF4-FFF2-40B4-BE49-F238E27FC236}">
                <a16:creationId xmlns:a16="http://schemas.microsoft.com/office/drawing/2014/main" id="{994962BC-93B5-7093-EC4C-BE8C1C55A644}"/>
              </a:ext>
            </a:extLst>
          </p:cNvPr>
          <p:cNvSpPr txBox="1"/>
          <p:nvPr/>
        </p:nvSpPr>
        <p:spPr>
          <a:xfrm>
            <a:off x="4038600" y="345281"/>
            <a:ext cx="3259836" cy="99536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6600" b="1" dirty="0">
                <a:latin typeface="+mj-lt"/>
                <a:ea typeface="+mj-ea"/>
                <a:cs typeface="+mj-cs"/>
                <a:sym typeface="Paalalabas Wide"/>
              </a:rPr>
              <a:t>MỞ ĐẦU</a:t>
            </a:r>
          </a:p>
        </p:txBody>
      </p:sp>
      <p:pic>
        <p:nvPicPr>
          <p:cNvPr id="36" name="Picture 35" descr="A electronic book on a table&#10;&#10;Description automatically generated">
            <a:extLst>
              <a:ext uri="{FF2B5EF4-FFF2-40B4-BE49-F238E27FC236}">
                <a16:creationId xmlns:a16="http://schemas.microsoft.com/office/drawing/2014/main" id="{24B49AD9-2FC6-E541-1B74-96EA68BB5A41}"/>
              </a:ext>
            </a:extLst>
          </p:cNvPr>
          <p:cNvPicPr>
            <a:picLocks noChangeAspect="1"/>
          </p:cNvPicPr>
          <p:nvPr/>
        </p:nvPicPr>
        <p:blipFill>
          <a:blip r:embed="rId2">
            <a:extLst>
              <a:ext uri="{28A0092B-C50C-407E-A947-70E740481C1C}">
                <a14:useLocalDpi xmlns:a14="http://schemas.microsoft.com/office/drawing/2010/main" val="0"/>
              </a:ext>
            </a:extLst>
          </a:blip>
          <a:srcRect l="20680" r="28839"/>
          <a:stretch/>
        </p:blipFill>
        <p:spPr>
          <a:xfrm>
            <a:off x="10989566" y="10"/>
            <a:ext cx="7298434" cy="10286990"/>
          </a:xfrm>
          <a:custGeom>
            <a:avLst/>
            <a:gdLst/>
            <a:ahLst/>
            <a:cxnLst/>
            <a:rect l="l" t="t" r="r" b="b"/>
            <a:pathLst>
              <a:path w="5205951" h="6858000">
                <a:moveTo>
                  <a:pt x="1623023" y="0"/>
                </a:moveTo>
                <a:lnTo>
                  <a:pt x="2716256" y="0"/>
                </a:lnTo>
                <a:lnTo>
                  <a:pt x="3496422" y="0"/>
                </a:lnTo>
                <a:lnTo>
                  <a:pt x="5205951" y="0"/>
                </a:lnTo>
                <a:lnTo>
                  <a:pt x="5205951"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3" name="Rectangle 1">
            <a:extLst>
              <a:ext uri="{FF2B5EF4-FFF2-40B4-BE49-F238E27FC236}">
                <a16:creationId xmlns:a16="http://schemas.microsoft.com/office/drawing/2014/main" id="{F64F9CA5-4684-6133-1F2A-6BBA42849D2D}"/>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TextBox 10">
            <a:extLst>
              <a:ext uri="{FF2B5EF4-FFF2-40B4-BE49-F238E27FC236}">
                <a16:creationId xmlns:a16="http://schemas.microsoft.com/office/drawing/2014/main" id="{7684FC1F-C362-598F-2B82-BB81AEA04FBF}"/>
              </a:ext>
            </a:extLst>
          </p:cNvPr>
          <p:cNvSpPr txBox="1"/>
          <p:nvPr/>
        </p:nvSpPr>
        <p:spPr>
          <a:xfrm>
            <a:off x="762000" y="1527331"/>
            <a:ext cx="3810000" cy="690562"/>
          </a:xfrm>
          <a:prstGeom prst="rect">
            <a:avLst/>
          </a:prstGeom>
        </p:spPr>
        <p:txBody>
          <a:bodyPr vert="horz" lIns="91440" tIns="45720" rIns="91440" bIns="45720" rtlCol="0" anchor="b">
            <a:noAutofit/>
          </a:bodyPr>
          <a:lstStyle/>
          <a:p>
            <a:pPr>
              <a:lnSpc>
                <a:spcPct val="90000"/>
              </a:lnSpc>
              <a:spcBef>
                <a:spcPct val="0"/>
              </a:spcBef>
              <a:spcAft>
                <a:spcPts val="600"/>
              </a:spcAft>
            </a:pPr>
            <a:r>
              <a:rPr lang="vi-VN" sz="4000" b="1" dirty="0">
                <a:solidFill>
                  <a:schemeClr val="accent6"/>
                </a:solidFill>
                <a:latin typeface="+mj-lt"/>
                <a:ea typeface="+mj-ea"/>
                <a:cs typeface="+mj-cs"/>
                <a:sym typeface="Paalalabas Wide"/>
              </a:rPr>
              <a:t>Mục tiêu đề tài</a:t>
            </a:r>
            <a:endParaRPr lang="en-US" sz="4000" b="1" dirty="0">
              <a:solidFill>
                <a:schemeClr val="accent6"/>
              </a:solidFill>
              <a:latin typeface="+mj-lt"/>
              <a:ea typeface="+mj-ea"/>
              <a:cs typeface="+mj-cs"/>
              <a:sym typeface="Paalalabas Wide"/>
            </a:endParaRPr>
          </a:p>
        </p:txBody>
      </p:sp>
      <p:sp>
        <p:nvSpPr>
          <p:cNvPr id="4" name="TextBox 3">
            <a:extLst>
              <a:ext uri="{FF2B5EF4-FFF2-40B4-BE49-F238E27FC236}">
                <a16:creationId xmlns:a16="http://schemas.microsoft.com/office/drawing/2014/main" id="{EE3A6707-C99F-54EF-4C02-B73BEE6267D4}"/>
              </a:ext>
            </a:extLst>
          </p:cNvPr>
          <p:cNvSpPr txBox="1"/>
          <p:nvPr/>
        </p:nvSpPr>
        <p:spPr>
          <a:xfrm>
            <a:off x="512066" y="2404581"/>
            <a:ext cx="10477500" cy="1657826"/>
          </a:xfrm>
          <a:prstGeom prst="rect">
            <a:avLst/>
          </a:prstGeom>
          <a:noFill/>
        </p:spPr>
        <p:txBody>
          <a:bodyPr wrap="square">
            <a:spAutoFit/>
          </a:bodyPr>
          <a:lstStyle/>
          <a:p>
            <a:pPr marL="0" marR="0">
              <a:lnSpc>
                <a:spcPct val="107000"/>
              </a:lnSpc>
              <a:spcBef>
                <a:spcPts val="400"/>
              </a:spcBef>
              <a:spcAft>
                <a:spcPts val="400"/>
              </a:spcAft>
            </a:pPr>
            <a:r>
              <a:rPr lang="vi-VN" sz="2800" dirty="0">
                <a:effectLst/>
                <a:latin typeface="+mj-lt"/>
                <a:ea typeface="Times New Roman" panose="02020603050405020304" pitchFamily="18" charset="0"/>
              </a:rPr>
              <a:t>- Xây dựng ứng dụng di động hỗ trơ đọc sách</a:t>
            </a:r>
            <a:endParaRPr lang="en-US" sz="2800" dirty="0">
              <a:effectLst/>
              <a:latin typeface="+mj-lt"/>
              <a:ea typeface="Calibri" panose="020F0502020204030204" pitchFamily="34" charset="0"/>
            </a:endParaRPr>
          </a:p>
          <a:p>
            <a:pPr marL="0" marR="0">
              <a:lnSpc>
                <a:spcPct val="107000"/>
              </a:lnSpc>
              <a:spcBef>
                <a:spcPts val="400"/>
              </a:spcBef>
              <a:spcAft>
                <a:spcPts val="400"/>
              </a:spcAft>
            </a:pPr>
            <a:r>
              <a:rPr lang="vi-VN" sz="2800" dirty="0">
                <a:effectLst/>
                <a:latin typeface="+mj-lt"/>
                <a:ea typeface="Times New Roman" panose="02020603050405020304" pitchFamily="18" charset="0"/>
              </a:rPr>
              <a:t>- Sử dụng kỹ năng phân tích thiết kế hướng cấu trúc.</a:t>
            </a:r>
            <a:endParaRPr lang="en-US" sz="2800" dirty="0">
              <a:effectLst/>
              <a:latin typeface="+mj-lt"/>
              <a:ea typeface="Calibri" panose="020F0502020204030204" pitchFamily="34" charset="0"/>
            </a:endParaRPr>
          </a:p>
          <a:p>
            <a:pPr marL="0" marR="0">
              <a:lnSpc>
                <a:spcPct val="107000"/>
              </a:lnSpc>
              <a:spcBef>
                <a:spcPts val="400"/>
              </a:spcBef>
              <a:spcAft>
                <a:spcPts val="400"/>
              </a:spcAft>
            </a:pPr>
            <a:r>
              <a:rPr lang="vi-VN" sz="2800" dirty="0">
                <a:effectLst/>
                <a:latin typeface="+mj-lt"/>
                <a:ea typeface="Times New Roman" panose="02020603050405020304" pitchFamily="18" charset="0"/>
              </a:rPr>
              <a:t>- Hệ thống hóa kỹ năng lập trình dùng </a:t>
            </a:r>
            <a:r>
              <a:rPr lang="vi-VN" sz="2800" dirty="0" err="1">
                <a:effectLst/>
                <a:latin typeface="+mj-lt"/>
                <a:ea typeface="Times New Roman" panose="02020603050405020304" pitchFamily="18" charset="0"/>
              </a:rPr>
              <a:t>java</a:t>
            </a:r>
            <a:r>
              <a:rPr lang="vi-VN" sz="2800" dirty="0">
                <a:effectLst/>
                <a:latin typeface="+mj-lt"/>
                <a:ea typeface="Times New Roman" panose="02020603050405020304" pitchFamily="18" charset="0"/>
              </a:rPr>
              <a:t> </a:t>
            </a:r>
            <a:r>
              <a:rPr lang="vi-VN" sz="2800" dirty="0" err="1">
                <a:effectLst/>
                <a:latin typeface="+mj-lt"/>
                <a:ea typeface="Times New Roman" panose="02020603050405020304" pitchFamily="18" charset="0"/>
              </a:rPr>
              <a:t>android</a:t>
            </a:r>
            <a:r>
              <a:rPr lang="vi-VN" sz="2800" dirty="0">
                <a:effectLst/>
                <a:latin typeface="+mj-lt"/>
                <a:ea typeface="Times New Roman" panose="02020603050405020304" pitchFamily="18" charset="0"/>
              </a:rPr>
              <a:t> </a:t>
            </a:r>
            <a:r>
              <a:rPr lang="vi-VN" sz="2800" dirty="0" err="1">
                <a:effectLst/>
                <a:latin typeface="+mj-lt"/>
                <a:ea typeface="Times New Roman" panose="02020603050405020304" pitchFamily="18" charset="0"/>
              </a:rPr>
              <a:t>studio</a:t>
            </a:r>
            <a:r>
              <a:rPr lang="vi-VN" sz="2800" dirty="0">
                <a:effectLst/>
                <a:latin typeface="+mj-lt"/>
                <a:ea typeface="Times New Roman" panose="02020603050405020304" pitchFamily="18" charset="0"/>
              </a:rPr>
              <a:t> và </a:t>
            </a:r>
            <a:r>
              <a:rPr lang="vi-VN" sz="2800" dirty="0" err="1">
                <a:effectLst/>
                <a:latin typeface="+mj-lt"/>
                <a:ea typeface="Times New Roman" panose="02020603050405020304" pitchFamily="18" charset="0"/>
              </a:rPr>
              <a:t>firebase</a:t>
            </a:r>
            <a:endParaRPr lang="en-US" sz="2800" dirty="0">
              <a:effectLst/>
              <a:latin typeface="+mj-lt"/>
              <a:ea typeface="Calibri" panose="020F0502020204030204" pitchFamily="34" charset="0"/>
            </a:endParaRPr>
          </a:p>
        </p:txBody>
      </p:sp>
      <p:sp>
        <p:nvSpPr>
          <p:cNvPr id="5" name="TextBox 10">
            <a:extLst>
              <a:ext uri="{FF2B5EF4-FFF2-40B4-BE49-F238E27FC236}">
                <a16:creationId xmlns:a16="http://schemas.microsoft.com/office/drawing/2014/main" id="{C216A31E-3F59-524A-8A62-C855FA4FE07B}"/>
              </a:ext>
            </a:extLst>
          </p:cNvPr>
          <p:cNvSpPr txBox="1"/>
          <p:nvPr/>
        </p:nvSpPr>
        <p:spPr>
          <a:xfrm>
            <a:off x="762000" y="4249095"/>
            <a:ext cx="3810000" cy="690562"/>
          </a:xfrm>
          <a:prstGeom prst="rect">
            <a:avLst/>
          </a:prstGeom>
        </p:spPr>
        <p:txBody>
          <a:bodyPr vert="horz" lIns="91440" tIns="45720" rIns="91440" bIns="45720" rtlCol="0" anchor="b">
            <a:noAutofit/>
          </a:bodyPr>
          <a:lstStyle/>
          <a:p>
            <a:pPr>
              <a:lnSpc>
                <a:spcPct val="90000"/>
              </a:lnSpc>
              <a:spcBef>
                <a:spcPct val="0"/>
              </a:spcBef>
              <a:spcAft>
                <a:spcPts val="600"/>
              </a:spcAft>
            </a:pPr>
            <a:r>
              <a:rPr lang="vi-VN" sz="4000" b="1" dirty="0">
                <a:solidFill>
                  <a:schemeClr val="accent6"/>
                </a:solidFill>
                <a:latin typeface="+mj-lt"/>
                <a:ea typeface="+mj-ea"/>
                <a:cs typeface="+mj-cs"/>
                <a:sym typeface="Paalalabas Wide"/>
              </a:rPr>
              <a:t>Nội dung đề tài</a:t>
            </a:r>
            <a:endParaRPr lang="en-US" sz="4000" b="1" dirty="0">
              <a:solidFill>
                <a:schemeClr val="accent6"/>
              </a:solidFill>
              <a:latin typeface="+mj-lt"/>
              <a:ea typeface="+mj-ea"/>
              <a:cs typeface="+mj-cs"/>
              <a:sym typeface="Paalalabas Wide"/>
            </a:endParaRPr>
          </a:p>
        </p:txBody>
      </p:sp>
      <p:sp>
        <p:nvSpPr>
          <p:cNvPr id="7" name="TextBox 6">
            <a:extLst>
              <a:ext uri="{FF2B5EF4-FFF2-40B4-BE49-F238E27FC236}">
                <a16:creationId xmlns:a16="http://schemas.microsoft.com/office/drawing/2014/main" id="{4671433D-8B28-072C-02EC-61D89A70BF87}"/>
              </a:ext>
            </a:extLst>
          </p:cNvPr>
          <p:cNvSpPr txBox="1"/>
          <p:nvPr/>
        </p:nvSpPr>
        <p:spPr>
          <a:xfrm>
            <a:off x="527306" y="5126345"/>
            <a:ext cx="10735054" cy="1657826"/>
          </a:xfrm>
          <a:prstGeom prst="rect">
            <a:avLst/>
          </a:prstGeom>
          <a:noFill/>
        </p:spPr>
        <p:txBody>
          <a:bodyPr wrap="square">
            <a:spAutoFit/>
          </a:bodyPr>
          <a:lstStyle/>
          <a:p>
            <a:pPr marL="0" marR="0">
              <a:lnSpc>
                <a:spcPct val="107000"/>
              </a:lnSpc>
              <a:spcBef>
                <a:spcPts val="400"/>
              </a:spcBef>
              <a:spcAft>
                <a:spcPts val="400"/>
              </a:spcAft>
            </a:pPr>
            <a:r>
              <a:rPr lang="vi-VN" sz="2800" dirty="0">
                <a:effectLst/>
                <a:latin typeface="+mj-lt"/>
                <a:ea typeface="Times New Roman" panose="02020603050405020304" pitchFamily="18" charset="0"/>
              </a:rPr>
              <a:t>- Phân tích thiết kế hệ thống cấu trúc và thiết kế cơ sở dữ liệu tương ứng.</a:t>
            </a:r>
            <a:endParaRPr lang="en-US" sz="2800" dirty="0">
              <a:effectLst/>
              <a:latin typeface="+mj-lt"/>
              <a:ea typeface="Calibri" panose="020F0502020204030204" pitchFamily="34" charset="0"/>
            </a:endParaRPr>
          </a:p>
          <a:p>
            <a:pPr marL="0" marR="0">
              <a:lnSpc>
                <a:spcPct val="107000"/>
              </a:lnSpc>
              <a:spcBef>
                <a:spcPts val="400"/>
              </a:spcBef>
              <a:spcAft>
                <a:spcPts val="400"/>
              </a:spcAft>
            </a:pPr>
            <a:r>
              <a:rPr lang="vi-VN" sz="2800" dirty="0">
                <a:effectLst/>
                <a:latin typeface="+mj-lt"/>
                <a:ea typeface="Times New Roman" panose="02020603050405020304" pitchFamily="18" charset="0"/>
              </a:rPr>
              <a:t>- Tìm hiểu phương pháp phát triển phần mềm.</a:t>
            </a:r>
            <a:endParaRPr lang="en-US" sz="2800" dirty="0">
              <a:effectLst/>
              <a:latin typeface="+mj-lt"/>
              <a:ea typeface="Calibri" panose="020F0502020204030204" pitchFamily="34" charset="0"/>
            </a:endParaRPr>
          </a:p>
          <a:p>
            <a:pPr marL="0" marR="0">
              <a:lnSpc>
                <a:spcPct val="107000"/>
              </a:lnSpc>
              <a:spcBef>
                <a:spcPts val="400"/>
              </a:spcBef>
              <a:spcAft>
                <a:spcPts val="400"/>
              </a:spcAft>
            </a:pPr>
            <a:r>
              <a:rPr lang="vi-VN" sz="2800" dirty="0">
                <a:effectLst/>
                <a:latin typeface="+mj-lt"/>
                <a:ea typeface="Times New Roman" panose="02020603050405020304" pitchFamily="18" charset="0"/>
              </a:rPr>
              <a:t>- Xây dựng ứng dụng minh họa.</a:t>
            </a:r>
            <a:endParaRPr lang="en-US" sz="2800" dirty="0">
              <a:effectLst/>
              <a:latin typeface="+mj-lt"/>
              <a:ea typeface="Calibri" panose="020F0502020204030204" pitchFamily="34" charset="0"/>
            </a:endParaRPr>
          </a:p>
        </p:txBody>
      </p:sp>
      <p:sp>
        <p:nvSpPr>
          <p:cNvPr id="8" name="TextBox 10">
            <a:extLst>
              <a:ext uri="{FF2B5EF4-FFF2-40B4-BE49-F238E27FC236}">
                <a16:creationId xmlns:a16="http://schemas.microsoft.com/office/drawing/2014/main" id="{238694C8-93FA-7451-F079-5D9404EBE9B0}"/>
              </a:ext>
            </a:extLst>
          </p:cNvPr>
          <p:cNvSpPr txBox="1"/>
          <p:nvPr/>
        </p:nvSpPr>
        <p:spPr>
          <a:xfrm>
            <a:off x="762000" y="6970859"/>
            <a:ext cx="7162800" cy="690562"/>
          </a:xfrm>
          <a:prstGeom prst="rect">
            <a:avLst/>
          </a:prstGeom>
        </p:spPr>
        <p:txBody>
          <a:bodyPr vert="horz" lIns="91440" tIns="45720" rIns="91440" bIns="45720" rtlCol="0" anchor="b">
            <a:noAutofit/>
          </a:bodyPr>
          <a:lstStyle/>
          <a:p>
            <a:pPr>
              <a:lnSpc>
                <a:spcPct val="90000"/>
              </a:lnSpc>
              <a:spcBef>
                <a:spcPct val="0"/>
              </a:spcBef>
              <a:spcAft>
                <a:spcPts val="600"/>
              </a:spcAft>
            </a:pPr>
            <a:r>
              <a:rPr lang="vi-VN" sz="4000" b="1">
                <a:solidFill>
                  <a:schemeClr val="accent6"/>
                </a:solidFill>
                <a:latin typeface="+mj-lt"/>
                <a:ea typeface="+mj-ea"/>
                <a:cs typeface="+mj-cs"/>
                <a:sym typeface="Paalalabas Wide"/>
              </a:rPr>
              <a:t>Phần mềm và công cụ sử dụng</a:t>
            </a:r>
            <a:endParaRPr lang="en-US" sz="4000" b="1" dirty="0">
              <a:solidFill>
                <a:schemeClr val="accent6"/>
              </a:solidFill>
              <a:latin typeface="+mj-lt"/>
              <a:ea typeface="+mj-ea"/>
              <a:cs typeface="+mj-cs"/>
              <a:sym typeface="Paalalabas Wide"/>
            </a:endParaRPr>
          </a:p>
        </p:txBody>
      </p:sp>
      <p:sp>
        <p:nvSpPr>
          <p:cNvPr id="10" name="TextBox 9">
            <a:extLst>
              <a:ext uri="{FF2B5EF4-FFF2-40B4-BE49-F238E27FC236}">
                <a16:creationId xmlns:a16="http://schemas.microsoft.com/office/drawing/2014/main" id="{A01FEAC9-31AB-A311-385E-559A9F3193FC}"/>
              </a:ext>
            </a:extLst>
          </p:cNvPr>
          <p:cNvSpPr txBox="1"/>
          <p:nvPr/>
        </p:nvSpPr>
        <p:spPr>
          <a:xfrm>
            <a:off x="512066" y="7882419"/>
            <a:ext cx="4593334" cy="1660134"/>
          </a:xfrm>
          <a:prstGeom prst="rect">
            <a:avLst/>
          </a:prstGeom>
          <a:noFill/>
        </p:spPr>
        <p:txBody>
          <a:bodyPr wrap="square">
            <a:spAutoFit/>
          </a:bodyPr>
          <a:lstStyle/>
          <a:p>
            <a:pPr marL="0" marR="0">
              <a:lnSpc>
                <a:spcPct val="107000"/>
              </a:lnSpc>
              <a:spcBef>
                <a:spcPts val="400"/>
              </a:spcBef>
              <a:spcAft>
                <a:spcPts val="400"/>
              </a:spcAft>
            </a:pPr>
            <a:r>
              <a:rPr lang="vi-VN" sz="2800" dirty="0">
                <a:effectLst/>
                <a:latin typeface="+mj-lt"/>
                <a:ea typeface="Times New Roman" panose="02020603050405020304" pitchFamily="18" charset="0"/>
              </a:rPr>
              <a:t>- </a:t>
            </a:r>
            <a:r>
              <a:rPr lang="vi-VN" sz="2800" dirty="0" err="1">
                <a:effectLst/>
                <a:latin typeface="+mj-lt"/>
                <a:ea typeface="Times New Roman" panose="02020603050405020304" pitchFamily="18" charset="0"/>
              </a:rPr>
              <a:t>Android</a:t>
            </a:r>
            <a:r>
              <a:rPr lang="vi-VN" sz="2800" dirty="0">
                <a:effectLst/>
                <a:latin typeface="+mj-lt"/>
                <a:ea typeface="Times New Roman" panose="02020603050405020304" pitchFamily="18" charset="0"/>
              </a:rPr>
              <a:t> </a:t>
            </a:r>
            <a:r>
              <a:rPr lang="vi-VN" sz="2800" dirty="0" err="1">
                <a:effectLst/>
                <a:latin typeface="+mj-lt"/>
                <a:ea typeface="Times New Roman" panose="02020603050405020304" pitchFamily="18" charset="0"/>
              </a:rPr>
              <a:t>studio</a:t>
            </a:r>
            <a:r>
              <a:rPr lang="vi-VN" sz="2800" dirty="0">
                <a:effectLst/>
                <a:latin typeface="+mj-lt"/>
                <a:ea typeface="Times New Roman" panose="02020603050405020304" pitchFamily="18" charset="0"/>
              </a:rPr>
              <a:t>, </a:t>
            </a:r>
            <a:r>
              <a:rPr lang="vi-VN" sz="2800" dirty="0" err="1">
                <a:effectLst/>
                <a:latin typeface="+mj-lt"/>
                <a:ea typeface="Times New Roman" panose="02020603050405020304" pitchFamily="18" charset="0"/>
              </a:rPr>
              <a:t>firebase</a:t>
            </a:r>
            <a:endParaRPr lang="en-US" sz="2800" dirty="0">
              <a:effectLst/>
              <a:latin typeface="+mj-lt"/>
              <a:ea typeface="Calibri" panose="020F0502020204030204" pitchFamily="34" charset="0"/>
            </a:endParaRPr>
          </a:p>
          <a:p>
            <a:pPr marR="0">
              <a:lnSpc>
                <a:spcPct val="107000"/>
              </a:lnSpc>
              <a:spcBef>
                <a:spcPts val="400"/>
              </a:spcBef>
              <a:spcAft>
                <a:spcPts val="400"/>
              </a:spcAft>
            </a:pPr>
            <a:r>
              <a:rPr lang="vi-VN" sz="2800" dirty="0">
                <a:effectLst/>
                <a:latin typeface="+mj-lt"/>
                <a:ea typeface="Times New Roman" panose="02020603050405020304" pitchFamily="18" charset="0"/>
              </a:rPr>
              <a:t>- Ngôn ngữ lập trình </a:t>
            </a:r>
            <a:r>
              <a:rPr lang="vi-VN" sz="2800" dirty="0" err="1">
                <a:effectLst/>
                <a:latin typeface="+mj-lt"/>
                <a:ea typeface="Times New Roman" panose="02020603050405020304" pitchFamily="18" charset="0"/>
              </a:rPr>
              <a:t>java</a:t>
            </a:r>
            <a:endParaRPr lang="vi-VN" sz="2800" dirty="0">
              <a:effectLst/>
              <a:latin typeface="+mj-lt"/>
              <a:ea typeface="Times New Roman" panose="02020603050405020304" pitchFamily="18" charset="0"/>
            </a:endParaRPr>
          </a:p>
          <a:p>
            <a:pPr marR="0">
              <a:lnSpc>
                <a:spcPct val="107000"/>
              </a:lnSpc>
              <a:spcBef>
                <a:spcPts val="400"/>
              </a:spcBef>
              <a:spcAft>
                <a:spcPts val="400"/>
              </a:spcAft>
            </a:pPr>
            <a:r>
              <a:rPr lang="vi-VN" sz="2800" dirty="0">
                <a:latin typeface="+mj-lt"/>
                <a:ea typeface="Calibri" panose="020F0502020204030204" pitchFamily="34" charset="0"/>
              </a:rPr>
              <a:t>- Thiết kế giao diện </a:t>
            </a:r>
            <a:r>
              <a:rPr lang="vi-VN" sz="2800" dirty="0" err="1">
                <a:latin typeface="+mj-lt"/>
                <a:ea typeface="Calibri" panose="020F0502020204030204" pitchFamily="34" charset="0"/>
              </a:rPr>
              <a:t>Figma</a:t>
            </a:r>
            <a:endParaRPr lang="en-US" sz="2800" dirty="0">
              <a:effectLst/>
              <a:latin typeface="+mj-lt"/>
              <a:ea typeface="Calibri" panose="020F0502020204030204" pitchFamily="34" charset="0"/>
            </a:endParaRPr>
          </a:p>
        </p:txBody>
      </p:sp>
    </p:spTree>
    <p:extLst>
      <p:ext uri="{BB962C8B-B14F-4D97-AF65-F5344CB8AC3E}">
        <p14:creationId xmlns:p14="http://schemas.microsoft.com/office/powerpoint/2010/main" val="1081200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A67C3D-6D28-4C64-81F8-295FC9396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318309" y="0"/>
            <a:ext cx="3794584" cy="10287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26326" y="0"/>
            <a:ext cx="3804651" cy="10287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5AFDB2FE-0BFC-0693-8735-43290B3303E8}"/>
              </a:ext>
            </a:extLst>
          </p:cNvPr>
          <p:cNvPicPr>
            <a:picLocks noChangeAspect="1"/>
          </p:cNvPicPr>
          <p:nvPr/>
        </p:nvPicPr>
        <p:blipFill>
          <a:blip r:embed="rId2">
            <a:extLst>
              <a:ext uri="{28A0092B-C50C-407E-A947-70E740481C1C}">
                <a14:useLocalDpi xmlns:a14="http://schemas.microsoft.com/office/drawing/2010/main" val="0"/>
              </a:ext>
            </a:extLst>
          </a:blip>
          <a:srcRect t="23728" r="-1" b="15168"/>
          <a:stretch/>
        </p:blipFill>
        <p:spPr>
          <a:xfrm>
            <a:off x="7801092" y="-1"/>
            <a:ext cx="10484688" cy="5107781"/>
          </a:xfrm>
          <a:custGeom>
            <a:avLst/>
            <a:gdLst/>
            <a:ahLst/>
            <a:cxnLst/>
            <a:rect l="l" t="t" r="r" b="b"/>
            <a:pathLst>
              <a:path w="9526226" h="3405188">
                <a:moveTo>
                  <a:pt x="1617925" y="0"/>
                </a:moveTo>
                <a:lnTo>
                  <a:pt x="2711158" y="0"/>
                </a:lnTo>
                <a:lnTo>
                  <a:pt x="3027357" y="0"/>
                </a:lnTo>
                <a:lnTo>
                  <a:pt x="3491324" y="0"/>
                </a:lnTo>
                <a:lnTo>
                  <a:pt x="5200853" y="0"/>
                </a:lnTo>
                <a:lnTo>
                  <a:pt x="9526226" y="0"/>
                </a:lnTo>
                <a:lnTo>
                  <a:pt x="9526226" y="3405188"/>
                </a:lnTo>
                <a:lnTo>
                  <a:pt x="0" y="3405188"/>
                </a:lnTo>
                <a:lnTo>
                  <a:pt x="1596" y="3337395"/>
                </a:lnTo>
                <a:cubicBezTo>
                  <a:pt x="68390" y="1928213"/>
                  <a:pt x="632836" y="708413"/>
                  <a:pt x="1595801" y="14997"/>
                </a:cubicBezTo>
                <a:close/>
              </a:path>
            </a:pathLst>
          </a:custGeom>
        </p:spPr>
      </p:pic>
      <p:sp>
        <p:nvSpPr>
          <p:cNvPr id="16" name="Freeform: Shape 15">
            <a:extLst>
              <a:ext uri="{FF2B5EF4-FFF2-40B4-BE49-F238E27FC236}">
                <a16:creationId xmlns:a16="http://schemas.microsoft.com/office/drawing/2014/main" id="{74283919-7E00-4FC2-BFC9-3F56E58808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96441" y="0"/>
            <a:ext cx="2930611" cy="5107782"/>
          </a:xfrm>
          <a:custGeom>
            <a:avLst/>
            <a:gdLst>
              <a:gd name="connsiteX0" fmla="*/ 340960 w 1953741"/>
              <a:gd name="connsiteY0" fmla="*/ 0 h 3405188"/>
              <a:gd name="connsiteX1" fmla="*/ 0 w 1953741"/>
              <a:gd name="connsiteY1" fmla="*/ 0 h 3405188"/>
              <a:gd name="connsiteX2" fmla="*/ 0 w 1953741"/>
              <a:gd name="connsiteY2" fmla="*/ 1 h 3405188"/>
              <a:gd name="connsiteX3" fmla="*/ 121075 w 1953741"/>
              <a:gd name="connsiteY3" fmla="*/ 1 h 3405188"/>
              <a:gd name="connsiteX4" fmla="*/ 143661 w 1953741"/>
              <a:gd name="connsiteY4" fmla="*/ 14998 h 3405188"/>
              <a:gd name="connsiteX5" fmla="*/ 1771120 w 1953741"/>
              <a:gd name="connsiteY5" fmla="*/ 3337396 h 3405188"/>
              <a:gd name="connsiteX6" fmla="*/ 1772750 w 1953741"/>
              <a:gd name="connsiteY6" fmla="*/ 3405188 h 3405188"/>
              <a:gd name="connsiteX7" fmla="*/ 1953741 w 1953741"/>
              <a:gd name="connsiteY7" fmla="*/ 3405188 h 3405188"/>
              <a:gd name="connsiteX8" fmla="*/ 1937324 w 1953741"/>
              <a:gd name="connsiteY8" fmla="*/ 3058183 h 3405188"/>
              <a:gd name="connsiteX9" fmla="*/ 363084 w 1953741"/>
              <a:gd name="connsiteY9" fmla="*/ 14997 h 34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741" h="3405188">
                <a:moveTo>
                  <a:pt x="340960" y="0"/>
                </a:moveTo>
                <a:lnTo>
                  <a:pt x="0" y="0"/>
                </a:lnTo>
                <a:lnTo>
                  <a:pt x="0" y="1"/>
                </a:lnTo>
                <a:lnTo>
                  <a:pt x="121075" y="1"/>
                </a:lnTo>
                <a:lnTo>
                  <a:pt x="143661" y="14998"/>
                </a:lnTo>
                <a:cubicBezTo>
                  <a:pt x="1126713" y="708414"/>
                  <a:pt x="1702933" y="1928214"/>
                  <a:pt x="1771120" y="3337396"/>
                </a:cubicBezTo>
                <a:lnTo>
                  <a:pt x="1772750" y="3405188"/>
                </a:lnTo>
                <a:lnTo>
                  <a:pt x="1953741" y="3405188"/>
                </a:lnTo>
                <a:lnTo>
                  <a:pt x="1937324" y="3058183"/>
                </a:lnTo>
                <a:cubicBezTo>
                  <a:pt x="1813464" y="1767912"/>
                  <a:pt x="1261851" y="662186"/>
                  <a:pt x="36308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logo with colorful circles and white text&#10;&#10;Description automatically generated">
            <a:extLst>
              <a:ext uri="{FF2B5EF4-FFF2-40B4-BE49-F238E27FC236}">
                <a16:creationId xmlns:a16="http://schemas.microsoft.com/office/drawing/2014/main" id="{625DFB54-1740-06EA-DDDE-DA493F7E1558}"/>
              </a:ext>
            </a:extLst>
          </p:cNvPr>
          <p:cNvPicPr>
            <a:picLocks noChangeAspect="1"/>
          </p:cNvPicPr>
          <p:nvPr/>
        </p:nvPicPr>
        <p:blipFill>
          <a:blip r:embed="rId3">
            <a:extLst>
              <a:ext uri="{28A0092B-C50C-407E-A947-70E740481C1C}">
                <a14:useLocalDpi xmlns:a14="http://schemas.microsoft.com/office/drawing/2010/main" val="0"/>
              </a:ext>
            </a:extLst>
          </a:blip>
          <a:srcRect t="9185" b="19362"/>
          <a:stretch/>
        </p:blipFill>
        <p:spPr>
          <a:xfrm>
            <a:off x="7803311" y="5179222"/>
            <a:ext cx="10484688" cy="5107781"/>
          </a:xfrm>
          <a:custGeom>
            <a:avLst/>
            <a:gdLst/>
            <a:ahLst/>
            <a:cxnLst/>
            <a:rect l="l" t="t" r="r" b="b"/>
            <a:pathLst>
              <a:path w="9531324" h="3405187">
                <a:moveTo>
                  <a:pt x="3977" y="0"/>
                </a:moveTo>
                <a:lnTo>
                  <a:pt x="9531324" y="0"/>
                </a:lnTo>
                <a:lnTo>
                  <a:pt x="9531324" y="3405187"/>
                </a:lnTo>
                <a:lnTo>
                  <a:pt x="5205951" y="3405187"/>
                </a:lnTo>
                <a:lnTo>
                  <a:pt x="3496422" y="3405187"/>
                </a:lnTo>
                <a:lnTo>
                  <a:pt x="3032455" y="3405187"/>
                </a:lnTo>
                <a:lnTo>
                  <a:pt x="2716256" y="3405187"/>
                </a:lnTo>
                <a:lnTo>
                  <a:pt x="2502754" y="3405187"/>
                </a:lnTo>
                <a:lnTo>
                  <a:pt x="2390998" y="3327786"/>
                </a:lnTo>
                <a:cubicBezTo>
                  <a:pt x="2217180" y="3200295"/>
                  <a:pt x="2046553" y="3062584"/>
                  <a:pt x="1874350" y="2922001"/>
                </a:cubicBezTo>
                <a:cubicBezTo>
                  <a:pt x="928725" y="2150026"/>
                  <a:pt x="0" y="1516318"/>
                  <a:pt x="0" y="168843"/>
                </a:cubicBezTo>
                <a:close/>
              </a:path>
            </a:pathLst>
          </a:custGeom>
        </p:spPr>
      </p:pic>
      <p:sp>
        <p:nvSpPr>
          <p:cNvPr id="18" name="Freeform: Shape 17">
            <a:extLst>
              <a:ext uri="{FF2B5EF4-FFF2-40B4-BE49-F238E27FC236}">
                <a16:creationId xmlns:a16="http://schemas.microsoft.com/office/drawing/2014/main" id="{2217FF4A-5EDF-43B7-90EE-BDD9F1E9E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91014" y="5179219"/>
            <a:ext cx="4111485" cy="5107781"/>
          </a:xfrm>
          <a:custGeom>
            <a:avLst/>
            <a:gdLst>
              <a:gd name="connsiteX0" fmla="*/ 2737014 w 2740990"/>
              <a:gd name="connsiteY0" fmla="*/ 0 h 3405187"/>
              <a:gd name="connsiteX1" fmla="*/ 2550901 w 2740990"/>
              <a:gd name="connsiteY1" fmla="*/ 0 h 3405187"/>
              <a:gd name="connsiteX2" fmla="*/ 2554960 w 2740990"/>
              <a:gd name="connsiteY2" fmla="*/ 168844 h 3405187"/>
              <a:gd name="connsiteX3" fmla="*/ 641512 w 2740990"/>
              <a:gd name="connsiteY3" fmla="*/ 2922002 h 3405187"/>
              <a:gd name="connsiteX4" fmla="*/ 114085 w 2740990"/>
              <a:gd name="connsiteY4" fmla="*/ 3327787 h 3405187"/>
              <a:gd name="connsiteX5" fmla="*/ 0 w 2740990"/>
              <a:gd name="connsiteY5" fmla="*/ 3405187 h 3405187"/>
              <a:gd name="connsiteX6" fmla="*/ 24734 w 2740990"/>
              <a:gd name="connsiteY6" fmla="*/ 3405187 h 3405187"/>
              <a:gd name="connsiteX7" fmla="*/ 238236 w 2740990"/>
              <a:gd name="connsiteY7" fmla="*/ 3405187 h 3405187"/>
              <a:gd name="connsiteX8" fmla="*/ 349992 w 2740990"/>
              <a:gd name="connsiteY8" fmla="*/ 3327786 h 3405187"/>
              <a:gd name="connsiteX9" fmla="*/ 866640 w 2740990"/>
              <a:gd name="connsiteY9" fmla="*/ 2922001 h 3405187"/>
              <a:gd name="connsiteX10" fmla="*/ 2740990 w 2740990"/>
              <a:gd name="connsiteY10" fmla="*/ 168843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0990" h="3405187">
                <a:moveTo>
                  <a:pt x="2737014" y="0"/>
                </a:moveTo>
                <a:lnTo>
                  <a:pt x="2550901" y="0"/>
                </a:lnTo>
                <a:lnTo>
                  <a:pt x="2554960" y="168844"/>
                </a:lnTo>
                <a:cubicBezTo>
                  <a:pt x="2554960" y="1516319"/>
                  <a:pt x="1606862" y="2150027"/>
                  <a:pt x="641512" y="2922002"/>
                </a:cubicBezTo>
                <a:cubicBezTo>
                  <a:pt x="465716" y="3062585"/>
                  <a:pt x="291530" y="3200296"/>
                  <a:pt x="114085" y="3327787"/>
                </a:cubicBezTo>
                <a:lnTo>
                  <a:pt x="0" y="3405187"/>
                </a:lnTo>
                <a:lnTo>
                  <a:pt x="24734" y="3405187"/>
                </a:lnTo>
                <a:lnTo>
                  <a:pt x="238236" y="3405187"/>
                </a:lnTo>
                <a:lnTo>
                  <a:pt x="349992" y="3327786"/>
                </a:lnTo>
                <a:cubicBezTo>
                  <a:pt x="523810" y="3200295"/>
                  <a:pt x="694437" y="3062584"/>
                  <a:pt x="866640" y="2922001"/>
                </a:cubicBezTo>
                <a:cubicBezTo>
                  <a:pt x="1812265" y="2150026"/>
                  <a:pt x="2740990" y="1516318"/>
                  <a:pt x="2740990" y="16884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extBox 6">
            <a:extLst>
              <a:ext uri="{FF2B5EF4-FFF2-40B4-BE49-F238E27FC236}">
                <a16:creationId xmlns:a16="http://schemas.microsoft.com/office/drawing/2014/main" id="{874A159C-B03E-F6AB-C6D1-BEA04BD34EC4}"/>
              </a:ext>
            </a:extLst>
          </p:cNvPr>
          <p:cNvSpPr txBox="1"/>
          <p:nvPr/>
        </p:nvSpPr>
        <p:spPr>
          <a:xfrm>
            <a:off x="136492" y="2171700"/>
            <a:ext cx="7662379" cy="5987601"/>
          </a:xfrm>
          <a:prstGeom prst="rect">
            <a:avLst/>
          </a:prstGeom>
          <a:noFill/>
        </p:spPr>
        <p:txBody>
          <a:bodyPr wrap="square">
            <a:spAutoFit/>
          </a:bodyPr>
          <a:lstStyle/>
          <a:p>
            <a:pPr marL="0" marR="0">
              <a:lnSpc>
                <a:spcPct val="107000"/>
              </a:lnSpc>
              <a:spcAft>
                <a:spcPts val="800"/>
              </a:spcAft>
            </a:pPr>
            <a:r>
              <a:rPr lang="vi-VN" sz="4000" dirty="0">
                <a:solidFill>
                  <a:schemeClr val="accent6"/>
                </a:solidFill>
                <a:effectLst/>
                <a:latin typeface="Times New Roman" panose="02020603050405020304" pitchFamily="18" charset="0"/>
                <a:ea typeface="Times New Roman" panose="02020603050405020304" pitchFamily="18" charset="0"/>
              </a:rPr>
              <a:t>=&gt; Tóm lại</a:t>
            </a:r>
            <a:r>
              <a:rPr lang="vi-VN" sz="4000" dirty="0">
                <a:effectLst/>
                <a:latin typeface="Times New Roman" panose="02020603050405020304" pitchFamily="18" charset="0"/>
                <a:ea typeface="Times New Roman" panose="02020603050405020304" pitchFamily="18" charset="0"/>
              </a:rPr>
              <a:t>: </a:t>
            </a:r>
            <a:r>
              <a:rPr lang="vi-VN" sz="4000" dirty="0" err="1">
                <a:effectLst/>
                <a:latin typeface="Times New Roman" panose="02020603050405020304" pitchFamily="18" charset="0"/>
                <a:ea typeface="Times New Roman" panose="02020603050405020304" pitchFamily="18" charset="0"/>
              </a:rPr>
              <a:t>Figma</a:t>
            </a:r>
            <a:r>
              <a:rPr lang="vi-VN" sz="4000" dirty="0">
                <a:effectLst/>
                <a:latin typeface="Times New Roman" panose="02020603050405020304" pitchFamily="18" charset="0"/>
                <a:ea typeface="Times New Roman" panose="02020603050405020304" pitchFamily="18" charset="0"/>
              </a:rPr>
              <a:t> là một công cụ mạnh mẽ và linh hoạt cho các nhà thiết kế và lập trình viên, giúp tối ưu hóa quy trình thiết kế và phát triển sản phẩm. Với tính năng hợp tác trong thời gian thực và khả năng tạo </a:t>
            </a:r>
            <a:r>
              <a:rPr lang="vi-VN" sz="4000" dirty="0" err="1">
                <a:effectLst/>
                <a:latin typeface="Times New Roman" panose="02020603050405020304" pitchFamily="18" charset="0"/>
                <a:ea typeface="Times New Roman" panose="02020603050405020304" pitchFamily="18" charset="0"/>
              </a:rPr>
              <a:t>prototype</a:t>
            </a:r>
            <a:r>
              <a:rPr lang="vi-VN" sz="4000" dirty="0">
                <a:effectLst/>
                <a:latin typeface="Times New Roman" panose="02020603050405020304" pitchFamily="18" charset="0"/>
                <a:ea typeface="Times New Roman" panose="02020603050405020304" pitchFamily="18" charset="0"/>
              </a:rPr>
              <a:t>, </a:t>
            </a:r>
            <a:r>
              <a:rPr lang="vi-VN" sz="4000" dirty="0" err="1">
                <a:effectLst/>
                <a:latin typeface="Times New Roman" panose="02020603050405020304" pitchFamily="18" charset="0"/>
                <a:ea typeface="Times New Roman" panose="02020603050405020304" pitchFamily="18" charset="0"/>
              </a:rPr>
              <a:t>Figma</a:t>
            </a:r>
            <a:r>
              <a:rPr lang="vi-VN" sz="4000" dirty="0">
                <a:effectLst/>
                <a:latin typeface="Times New Roman" panose="02020603050405020304" pitchFamily="18" charset="0"/>
                <a:ea typeface="Times New Roman" panose="02020603050405020304" pitchFamily="18" charset="0"/>
              </a:rPr>
              <a:t> đã trở thành một lựa chọn hàng đầu cho nhiều đội ngũ thiết kế trên toàn thế giới.</a:t>
            </a:r>
            <a:endParaRPr lang="en-US" sz="40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076518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3B211-3F91-38CE-0545-53AE1C47E0D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54B81AAE-CF47-7D55-9464-4552F68F90E2}"/>
              </a:ext>
            </a:extLst>
          </p:cNvPr>
          <p:cNvSpPr txBox="1"/>
          <p:nvPr/>
        </p:nvSpPr>
        <p:spPr>
          <a:xfrm>
            <a:off x="2351047" y="513570"/>
            <a:ext cx="13585905" cy="2153282"/>
          </a:xfrm>
          <a:prstGeom prst="rect">
            <a:avLst/>
          </a:prstGeom>
        </p:spPr>
        <p:txBody>
          <a:bodyPr wrap="square" lIns="0" tIns="0" rIns="0" bIns="0" rtlCol="0" anchor="t">
            <a:spAutoFit/>
          </a:bodyPr>
          <a:lstStyle/>
          <a:p>
            <a:pPr algn="ctr">
              <a:lnSpc>
                <a:spcPts val="8800"/>
              </a:lnSpc>
            </a:pPr>
            <a:r>
              <a:rPr lang="vi-VN" sz="5400" b="1" dirty="0">
                <a:solidFill>
                  <a:srgbClr val="000000"/>
                </a:solidFill>
                <a:latin typeface="+mj-lt"/>
                <a:ea typeface="Paalalabas Wide"/>
                <a:cs typeface="Paalalabas Wide"/>
                <a:sym typeface="Paalalabas Wide"/>
              </a:rPr>
              <a:t>CHƯƠNG 2: XÂY DỰNG PHẦN MỀM CHO APP ĐỌC SÁCH</a:t>
            </a:r>
            <a:endParaRPr lang="en-US" sz="5400" b="1" dirty="0">
              <a:solidFill>
                <a:srgbClr val="000000"/>
              </a:solidFill>
              <a:latin typeface="+mj-lt"/>
              <a:ea typeface="Paalalabas Wide"/>
              <a:cs typeface="Paalalabas Wide"/>
              <a:sym typeface="Paalalabas Wide"/>
            </a:endParaRPr>
          </a:p>
        </p:txBody>
      </p:sp>
      <p:grpSp>
        <p:nvGrpSpPr>
          <p:cNvPr id="6" name="Group 6">
            <a:extLst>
              <a:ext uri="{FF2B5EF4-FFF2-40B4-BE49-F238E27FC236}">
                <a16:creationId xmlns:a16="http://schemas.microsoft.com/office/drawing/2014/main" id="{04ECB001-FD1A-DEAE-5C78-5A3A5DF97B21}"/>
              </a:ext>
            </a:extLst>
          </p:cNvPr>
          <p:cNvGrpSpPr/>
          <p:nvPr/>
        </p:nvGrpSpPr>
        <p:grpSpPr>
          <a:xfrm>
            <a:off x="2840694" y="3279466"/>
            <a:ext cx="13030200" cy="928352"/>
            <a:chOff x="-43371" y="-66675"/>
            <a:chExt cx="1806719" cy="299947"/>
          </a:xfrm>
        </p:grpSpPr>
        <p:sp>
          <p:nvSpPr>
            <p:cNvPr id="7" name="Freeform 7">
              <a:extLst>
                <a:ext uri="{FF2B5EF4-FFF2-40B4-BE49-F238E27FC236}">
                  <a16:creationId xmlns:a16="http://schemas.microsoft.com/office/drawing/2014/main" id="{39273D64-5819-1A87-B2F4-C323A37819A2}"/>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8" name="TextBox 8">
              <a:extLst>
                <a:ext uri="{FF2B5EF4-FFF2-40B4-BE49-F238E27FC236}">
                  <a16:creationId xmlns:a16="http://schemas.microsoft.com/office/drawing/2014/main" id="{EDB97FA7-6BEC-66E2-65C1-2C76D261D100}"/>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4000" dirty="0">
                  <a:solidFill>
                    <a:srgbClr val="FFFFFF"/>
                  </a:solidFill>
                  <a:latin typeface="+mj-lt"/>
                  <a:ea typeface="Hero"/>
                  <a:cs typeface="Hero"/>
                  <a:sym typeface="Hero"/>
                </a:rPr>
                <a:t>Xây dựng phần mềm quản lý hệ thống hoàn chỉnh của dự án</a:t>
              </a:r>
              <a:endParaRPr lang="en-US" sz="4000" dirty="0">
                <a:solidFill>
                  <a:srgbClr val="FFFFFF"/>
                </a:solidFill>
                <a:latin typeface="+mj-lt"/>
                <a:ea typeface="Hero"/>
                <a:cs typeface="Hero"/>
                <a:sym typeface="Hero"/>
              </a:endParaRPr>
            </a:p>
          </p:txBody>
        </p:sp>
      </p:grpSp>
      <p:grpSp>
        <p:nvGrpSpPr>
          <p:cNvPr id="9" name="Group 9">
            <a:extLst>
              <a:ext uri="{FF2B5EF4-FFF2-40B4-BE49-F238E27FC236}">
                <a16:creationId xmlns:a16="http://schemas.microsoft.com/office/drawing/2014/main" id="{70BA835D-C93D-3768-E5C8-0363A552C439}"/>
              </a:ext>
            </a:extLst>
          </p:cNvPr>
          <p:cNvGrpSpPr/>
          <p:nvPr/>
        </p:nvGrpSpPr>
        <p:grpSpPr>
          <a:xfrm>
            <a:off x="1920357" y="3220630"/>
            <a:ext cx="744020" cy="891757"/>
            <a:chOff x="0" y="-66675"/>
            <a:chExt cx="292207" cy="350230"/>
          </a:xfrm>
        </p:grpSpPr>
        <p:sp>
          <p:nvSpPr>
            <p:cNvPr id="10" name="Freeform 10">
              <a:extLst>
                <a:ext uri="{FF2B5EF4-FFF2-40B4-BE49-F238E27FC236}">
                  <a16:creationId xmlns:a16="http://schemas.microsoft.com/office/drawing/2014/main" id="{1B9979D2-71E9-1BD8-46BA-44B1EDC3EE23}"/>
                </a:ext>
              </a:extLst>
            </p:cNvPr>
            <p:cNvSpPr/>
            <p:nvPr/>
          </p:nvSpPr>
          <p:spPr>
            <a:xfrm>
              <a:off x="0" y="0"/>
              <a:ext cx="292207" cy="283555"/>
            </a:xfrm>
            <a:custGeom>
              <a:avLst/>
              <a:gdLst/>
              <a:ahLst/>
              <a:cxnLst/>
              <a:rect l="l" t="t" r="r" b="b"/>
              <a:pathLst>
                <a:path w="292207" h="283555">
                  <a:moveTo>
                    <a:pt x="141777" y="0"/>
                  </a:moveTo>
                  <a:lnTo>
                    <a:pt x="150430" y="0"/>
                  </a:lnTo>
                  <a:cubicBezTo>
                    <a:pt x="188032" y="0"/>
                    <a:pt x="224093" y="14937"/>
                    <a:pt x="250682" y="41526"/>
                  </a:cubicBezTo>
                  <a:cubicBezTo>
                    <a:pt x="277270" y="68114"/>
                    <a:pt x="292207" y="104176"/>
                    <a:pt x="292207" y="141777"/>
                  </a:cubicBezTo>
                  <a:lnTo>
                    <a:pt x="292207" y="141777"/>
                  </a:lnTo>
                  <a:cubicBezTo>
                    <a:pt x="292207" y="220079"/>
                    <a:pt x="228731" y="283555"/>
                    <a:pt x="150430" y="283555"/>
                  </a:cubicBezTo>
                  <a:lnTo>
                    <a:pt x="141777" y="283555"/>
                  </a:lnTo>
                  <a:cubicBezTo>
                    <a:pt x="104176" y="283555"/>
                    <a:pt x="68114" y="268617"/>
                    <a:pt x="41526" y="242029"/>
                  </a:cubicBezTo>
                  <a:cubicBezTo>
                    <a:pt x="14937" y="215441"/>
                    <a:pt x="0" y="179379"/>
                    <a:pt x="0" y="141777"/>
                  </a:cubicBezTo>
                  <a:lnTo>
                    <a:pt x="0" y="141777"/>
                  </a:lnTo>
                  <a:cubicBezTo>
                    <a:pt x="0" y="104176"/>
                    <a:pt x="14937" y="68114"/>
                    <a:pt x="41526" y="41526"/>
                  </a:cubicBezTo>
                  <a:cubicBezTo>
                    <a:pt x="68114" y="14937"/>
                    <a:pt x="104176" y="0"/>
                    <a:pt x="141777" y="0"/>
                  </a:cubicBezTo>
                  <a:close/>
                </a:path>
              </a:pathLst>
            </a:custGeom>
            <a:solidFill>
              <a:srgbClr val="E5DFD3"/>
            </a:solidFill>
          </p:spPr>
          <p:txBody>
            <a:bodyPr/>
            <a:lstStyle/>
            <a:p>
              <a:pPr algn="ctr"/>
              <a:r>
                <a:rPr lang="vi-VN" sz="3600" b="1" dirty="0">
                  <a:latin typeface="+mj-lt"/>
                </a:rPr>
                <a:t>3</a:t>
              </a:r>
              <a:endParaRPr lang="en-US" sz="3600" b="1" dirty="0">
                <a:latin typeface="+mj-lt"/>
              </a:endParaRPr>
            </a:p>
          </p:txBody>
        </p:sp>
        <p:sp>
          <p:nvSpPr>
            <p:cNvPr id="11" name="TextBox 11">
              <a:extLst>
                <a:ext uri="{FF2B5EF4-FFF2-40B4-BE49-F238E27FC236}">
                  <a16:creationId xmlns:a16="http://schemas.microsoft.com/office/drawing/2014/main" id="{842917B9-F06C-0E60-9BCB-F8A897B2ACDB}"/>
                </a:ext>
              </a:extLst>
            </p:cNvPr>
            <p:cNvSpPr txBox="1"/>
            <p:nvPr/>
          </p:nvSpPr>
          <p:spPr>
            <a:xfrm>
              <a:off x="0" y="-66675"/>
              <a:ext cx="292207" cy="350230"/>
            </a:xfrm>
            <a:prstGeom prst="rect">
              <a:avLst/>
            </a:prstGeom>
          </p:spPr>
          <p:txBody>
            <a:bodyPr lIns="50800" tIns="50800" rIns="50800" bIns="50800" rtlCol="0" anchor="ctr"/>
            <a:lstStyle/>
            <a:p>
              <a:pPr algn="ctr">
                <a:lnSpc>
                  <a:spcPts val="4200"/>
                </a:lnSpc>
              </a:pPr>
              <a:endParaRPr/>
            </a:p>
          </p:txBody>
        </p:sp>
      </p:grpSp>
      <p:grpSp>
        <p:nvGrpSpPr>
          <p:cNvPr id="23" name="Group 23">
            <a:extLst>
              <a:ext uri="{FF2B5EF4-FFF2-40B4-BE49-F238E27FC236}">
                <a16:creationId xmlns:a16="http://schemas.microsoft.com/office/drawing/2014/main" id="{EBAD4348-6F77-9222-0598-395264C2A9FF}"/>
              </a:ext>
            </a:extLst>
          </p:cNvPr>
          <p:cNvGrpSpPr/>
          <p:nvPr/>
        </p:nvGrpSpPr>
        <p:grpSpPr>
          <a:xfrm rot="-2700000">
            <a:off x="1286965" y="741651"/>
            <a:ext cx="832903" cy="832903"/>
            <a:chOff x="0" y="0"/>
            <a:chExt cx="153659" cy="153659"/>
          </a:xfrm>
        </p:grpSpPr>
        <p:sp>
          <p:nvSpPr>
            <p:cNvPr id="24" name="Freeform 24">
              <a:extLst>
                <a:ext uri="{FF2B5EF4-FFF2-40B4-BE49-F238E27FC236}">
                  <a16:creationId xmlns:a16="http://schemas.microsoft.com/office/drawing/2014/main" id="{D3816181-847A-4C95-2CC0-9E200F8F02E6}"/>
                </a:ext>
              </a:extLst>
            </p:cNvPr>
            <p:cNvSpPr/>
            <p:nvPr/>
          </p:nvSpPr>
          <p:spPr>
            <a:xfrm>
              <a:off x="0" y="0"/>
              <a:ext cx="153659" cy="153659"/>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25" name="TextBox 25">
              <a:extLst>
                <a:ext uri="{FF2B5EF4-FFF2-40B4-BE49-F238E27FC236}">
                  <a16:creationId xmlns:a16="http://schemas.microsoft.com/office/drawing/2014/main" id="{E628172C-0D81-1F5F-C47A-B4F85A803E15}"/>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a:extLst>
              <a:ext uri="{FF2B5EF4-FFF2-40B4-BE49-F238E27FC236}">
                <a16:creationId xmlns:a16="http://schemas.microsoft.com/office/drawing/2014/main" id="{1DA61E46-BEB4-BDF6-94F0-14DA40D4DB30}"/>
              </a:ext>
            </a:extLst>
          </p:cNvPr>
          <p:cNvSpPr txBox="1"/>
          <p:nvPr/>
        </p:nvSpPr>
        <p:spPr>
          <a:xfrm rot="18900000">
            <a:off x="-1069915" y="1812192"/>
            <a:ext cx="4658356" cy="4864876"/>
          </a:xfrm>
          <a:prstGeom prst="rect">
            <a:avLst/>
          </a:prstGeom>
        </p:spPr>
        <p:txBody>
          <a:bodyPr lIns="50800" tIns="50800" rIns="50800" bIns="50800" rtlCol="0" anchor="ctr"/>
          <a:lstStyle/>
          <a:p>
            <a:pPr algn="ctr">
              <a:lnSpc>
                <a:spcPts val="2659"/>
              </a:lnSpc>
              <a:spcBef>
                <a:spcPct val="0"/>
              </a:spcBef>
            </a:pPr>
            <a:endParaRPr/>
          </a:p>
        </p:txBody>
      </p:sp>
      <p:grpSp>
        <p:nvGrpSpPr>
          <p:cNvPr id="2" name="Group 6">
            <a:extLst>
              <a:ext uri="{FF2B5EF4-FFF2-40B4-BE49-F238E27FC236}">
                <a16:creationId xmlns:a16="http://schemas.microsoft.com/office/drawing/2014/main" id="{2519B939-3026-0A98-18A7-08975D420EB6}"/>
              </a:ext>
            </a:extLst>
          </p:cNvPr>
          <p:cNvGrpSpPr/>
          <p:nvPr/>
        </p:nvGrpSpPr>
        <p:grpSpPr>
          <a:xfrm>
            <a:off x="2664377" y="4380482"/>
            <a:ext cx="9832423" cy="928352"/>
            <a:chOff x="-43371" y="-66675"/>
            <a:chExt cx="1806719" cy="299947"/>
          </a:xfrm>
        </p:grpSpPr>
        <p:sp>
          <p:nvSpPr>
            <p:cNvPr id="5" name="Freeform 7">
              <a:extLst>
                <a:ext uri="{FF2B5EF4-FFF2-40B4-BE49-F238E27FC236}">
                  <a16:creationId xmlns:a16="http://schemas.microsoft.com/office/drawing/2014/main" id="{1D054AB8-F77F-815B-5EB1-806B8B9D1C4C}"/>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12" name="TextBox 8">
              <a:extLst>
                <a:ext uri="{FF2B5EF4-FFF2-40B4-BE49-F238E27FC236}">
                  <a16:creationId xmlns:a16="http://schemas.microsoft.com/office/drawing/2014/main" id="{DADFF8C5-544A-06AD-4CC3-E1079E64EB74}"/>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3200" dirty="0">
                  <a:solidFill>
                    <a:srgbClr val="FFFFFF"/>
                  </a:solidFill>
                  <a:latin typeface="+mj-lt"/>
                  <a:ea typeface="Hero"/>
                  <a:cs typeface="Hero"/>
                  <a:sym typeface="Hero"/>
                </a:rPr>
                <a:t>3.2. </a:t>
              </a:r>
              <a:r>
                <a:rPr lang="vi-VN" sz="3600" dirty="0">
                  <a:solidFill>
                    <a:schemeClr val="bg1"/>
                  </a:solidFill>
                  <a:effectLst/>
                  <a:latin typeface="+mj-lt"/>
                  <a:ea typeface="Times New Roman" panose="02020603050405020304" pitchFamily="18" charset="0"/>
                </a:rPr>
                <a:t>Thiết kế giao diện cho </a:t>
              </a:r>
              <a:r>
                <a:rPr lang="vi-VN" sz="3600" dirty="0" err="1">
                  <a:solidFill>
                    <a:schemeClr val="bg1"/>
                  </a:solidFill>
                  <a:effectLst/>
                  <a:latin typeface="+mj-lt"/>
                  <a:ea typeface="Times New Roman" panose="02020603050405020304" pitchFamily="18" charset="0"/>
                </a:rPr>
                <a:t>App</a:t>
              </a:r>
              <a:r>
                <a:rPr lang="vi-VN" sz="3600" dirty="0">
                  <a:solidFill>
                    <a:schemeClr val="bg1"/>
                  </a:solidFill>
                  <a:effectLst/>
                  <a:latin typeface="+mj-lt"/>
                  <a:ea typeface="Times New Roman" panose="02020603050405020304" pitchFamily="18" charset="0"/>
                </a:rPr>
                <a:t> đọc sách </a:t>
              </a:r>
              <a:r>
                <a:rPr lang="vi-VN" sz="3600" dirty="0" err="1">
                  <a:solidFill>
                    <a:schemeClr val="bg1"/>
                  </a:solidFill>
                  <a:effectLst/>
                  <a:latin typeface="+mj-lt"/>
                  <a:ea typeface="Times New Roman" panose="02020603050405020304" pitchFamily="18" charset="0"/>
                </a:rPr>
                <a:t>Wisdom</a:t>
              </a:r>
              <a:endParaRPr lang="en-US" sz="3600" dirty="0">
                <a:solidFill>
                  <a:schemeClr val="bg1"/>
                </a:solidFill>
                <a:latin typeface="+mj-lt"/>
                <a:ea typeface="Hero"/>
                <a:cs typeface="Hero"/>
                <a:sym typeface="Hero"/>
              </a:endParaRPr>
            </a:p>
          </p:txBody>
        </p:sp>
      </p:grpSp>
      <p:sp>
        <p:nvSpPr>
          <p:cNvPr id="13" name="TextBox 12">
            <a:extLst>
              <a:ext uri="{FF2B5EF4-FFF2-40B4-BE49-F238E27FC236}">
                <a16:creationId xmlns:a16="http://schemas.microsoft.com/office/drawing/2014/main" id="{80F92B02-3D5F-1CEA-9DC0-B6C6EC22A124}"/>
              </a:ext>
            </a:extLst>
          </p:cNvPr>
          <p:cNvSpPr txBox="1"/>
          <p:nvPr/>
        </p:nvSpPr>
        <p:spPr>
          <a:xfrm>
            <a:off x="3123009" y="5569177"/>
            <a:ext cx="10203180" cy="1225464"/>
          </a:xfrm>
          <a:prstGeom prst="rect">
            <a:avLst/>
          </a:prstGeom>
          <a:noFill/>
        </p:spPr>
        <p:txBody>
          <a:bodyPr wrap="square">
            <a:spAutoFit/>
          </a:bodyPr>
          <a:lstStyle/>
          <a:p>
            <a:pPr>
              <a:lnSpc>
                <a:spcPct val="107000"/>
              </a:lnSpc>
              <a:spcAft>
                <a:spcPts val="800"/>
              </a:spcAft>
            </a:pPr>
            <a:r>
              <a:rPr lang="vi-VN" sz="3200" dirty="0">
                <a:effectLst/>
                <a:latin typeface="+mj-lt"/>
                <a:ea typeface="Times New Roman" panose="02020603050405020304" pitchFamily="18" charset="0"/>
              </a:rPr>
              <a:t>3.2.2 Giao diện </a:t>
            </a:r>
            <a:r>
              <a:rPr lang="vi-VN" sz="3200" dirty="0" err="1">
                <a:effectLst/>
                <a:latin typeface="+mj-lt"/>
                <a:ea typeface="Times New Roman" panose="02020603050405020304" pitchFamily="18" charset="0"/>
              </a:rPr>
              <a:t>App</a:t>
            </a:r>
            <a:r>
              <a:rPr lang="vi-VN" sz="3200" dirty="0">
                <a:effectLst/>
                <a:latin typeface="+mj-lt"/>
                <a:ea typeface="Times New Roman" panose="02020603050405020304" pitchFamily="18" charset="0"/>
              </a:rPr>
              <a:t> đọc sách thiết kế qua </a:t>
            </a:r>
            <a:r>
              <a:rPr lang="vi-VN" sz="3200" dirty="0" err="1">
                <a:effectLst/>
                <a:latin typeface="+mj-lt"/>
                <a:ea typeface="Times New Roman" panose="02020603050405020304" pitchFamily="18" charset="0"/>
              </a:rPr>
              <a:t>Figma</a:t>
            </a:r>
            <a:r>
              <a:rPr lang="vi-VN" sz="3200" dirty="0">
                <a:effectLst/>
                <a:latin typeface="+mj-lt"/>
                <a:ea typeface="Times New Roman" panose="02020603050405020304" pitchFamily="18" charset="0"/>
              </a:rPr>
              <a:t> </a:t>
            </a:r>
            <a:endParaRPr lang="en-US" sz="3200" dirty="0">
              <a:effectLst/>
              <a:latin typeface="+mj-lt"/>
              <a:ea typeface="Calibri" panose="020F0502020204030204" pitchFamily="34" charset="0"/>
            </a:endParaRPr>
          </a:p>
          <a:p>
            <a:pPr marL="0" marR="0">
              <a:lnSpc>
                <a:spcPct val="107000"/>
              </a:lnSpc>
              <a:spcAft>
                <a:spcPts val="800"/>
              </a:spcAft>
            </a:pPr>
            <a:endParaRPr lang="en-US" sz="3200" dirty="0">
              <a:effectLst/>
              <a:latin typeface="+mj-lt"/>
              <a:ea typeface="Calibri" panose="020F0502020204030204" pitchFamily="34" charset="0"/>
            </a:endParaRPr>
          </a:p>
        </p:txBody>
      </p:sp>
    </p:spTree>
    <p:extLst>
      <p:ext uri="{BB962C8B-B14F-4D97-AF65-F5344CB8AC3E}">
        <p14:creationId xmlns:p14="http://schemas.microsoft.com/office/powerpoint/2010/main" val="1960777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2.png">
            <a:extLst>
              <a:ext uri="{FF2B5EF4-FFF2-40B4-BE49-F238E27FC236}">
                <a16:creationId xmlns:a16="http://schemas.microsoft.com/office/drawing/2014/main" id="{ACD3D84A-7614-8A11-C689-242F684FB1A1}"/>
              </a:ext>
            </a:extLst>
          </p:cNvPr>
          <p:cNvPicPr/>
          <p:nvPr/>
        </p:nvPicPr>
        <p:blipFill>
          <a:blip r:embed="rId2"/>
          <a:srcRect/>
          <a:stretch>
            <a:fillRect/>
          </a:stretch>
        </p:blipFill>
        <p:spPr>
          <a:xfrm>
            <a:off x="0" y="1409700"/>
            <a:ext cx="18288000" cy="8877300"/>
          </a:xfrm>
          <a:prstGeom prst="rect">
            <a:avLst/>
          </a:prstGeom>
          <a:ln/>
        </p:spPr>
      </p:pic>
      <p:sp>
        <p:nvSpPr>
          <p:cNvPr id="3" name="TextBox 2">
            <a:extLst>
              <a:ext uri="{FF2B5EF4-FFF2-40B4-BE49-F238E27FC236}">
                <a16:creationId xmlns:a16="http://schemas.microsoft.com/office/drawing/2014/main" id="{C5B02E5E-BF33-6ADE-4B39-7BE1B9CBA873}"/>
              </a:ext>
            </a:extLst>
          </p:cNvPr>
          <p:cNvSpPr txBox="1"/>
          <p:nvPr/>
        </p:nvSpPr>
        <p:spPr>
          <a:xfrm>
            <a:off x="1981200" y="571500"/>
            <a:ext cx="10203180" cy="593304"/>
          </a:xfrm>
          <a:prstGeom prst="rect">
            <a:avLst/>
          </a:prstGeom>
          <a:noFill/>
        </p:spPr>
        <p:txBody>
          <a:bodyPr wrap="square">
            <a:spAutoFit/>
          </a:bodyPr>
          <a:lstStyle/>
          <a:p>
            <a:pPr>
              <a:lnSpc>
                <a:spcPct val="107000"/>
              </a:lnSpc>
              <a:spcAft>
                <a:spcPts val="800"/>
              </a:spcAft>
            </a:pPr>
            <a:r>
              <a:rPr lang="vi-VN" sz="3200" dirty="0">
                <a:solidFill>
                  <a:schemeClr val="accent6"/>
                </a:solidFill>
                <a:effectLst/>
                <a:latin typeface="+mj-lt"/>
                <a:ea typeface="Times New Roman" panose="02020603050405020304" pitchFamily="18" charset="0"/>
              </a:rPr>
              <a:t>Sử dụng </a:t>
            </a:r>
            <a:r>
              <a:rPr lang="vi-VN" sz="3200" dirty="0" err="1">
                <a:solidFill>
                  <a:schemeClr val="accent6"/>
                </a:solidFill>
                <a:effectLst/>
                <a:latin typeface="+mj-lt"/>
                <a:ea typeface="Times New Roman" panose="02020603050405020304" pitchFamily="18" charset="0"/>
              </a:rPr>
              <a:t>Figma</a:t>
            </a:r>
            <a:r>
              <a:rPr lang="vi-VN" sz="3200" dirty="0">
                <a:solidFill>
                  <a:schemeClr val="accent6"/>
                </a:solidFill>
                <a:effectLst/>
                <a:latin typeface="+mj-lt"/>
                <a:ea typeface="Times New Roman" panose="02020603050405020304" pitchFamily="18" charset="0"/>
              </a:rPr>
              <a:t> để tạo giao diện </a:t>
            </a:r>
            <a:r>
              <a:rPr lang="vi-VN" sz="3200" dirty="0" err="1">
                <a:solidFill>
                  <a:schemeClr val="accent6"/>
                </a:solidFill>
                <a:effectLst/>
                <a:latin typeface="+mj-lt"/>
                <a:ea typeface="Times New Roman" panose="02020603050405020304" pitchFamily="18" charset="0"/>
              </a:rPr>
              <a:t>App</a:t>
            </a:r>
            <a:r>
              <a:rPr lang="vi-VN" sz="3200" dirty="0">
                <a:solidFill>
                  <a:schemeClr val="accent6"/>
                </a:solidFill>
                <a:effectLst/>
                <a:latin typeface="+mj-lt"/>
                <a:ea typeface="Times New Roman" panose="02020603050405020304" pitchFamily="18" charset="0"/>
              </a:rPr>
              <a:t> Đọc Sách</a:t>
            </a:r>
            <a:endParaRPr lang="en-US" sz="3200" dirty="0">
              <a:solidFill>
                <a:schemeClr val="accent6"/>
              </a:solidFill>
              <a:effectLst/>
              <a:latin typeface="+mj-lt"/>
              <a:ea typeface="Calibri" panose="020F0502020204030204" pitchFamily="34" charset="0"/>
            </a:endParaRPr>
          </a:p>
        </p:txBody>
      </p:sp>
    </p:spTree>
    <p:extLst>
      <p:ext uri="{BB962C8B-B14F-4D97-AF65-F5344CB8AC3E}">
        <p14:creationId xmlns:p14="http://schemas.microsoft.com/office/powerpoint/2010/main" val="3608906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7E494-D6A8-1252-A8DF-25BD65DA0691}"/>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9DA44327-1D03-3B2B-D589-C22782FD59E4}"/>
              </a:ext>
            </a:extLst>
          </p:cNvPr>
          <p:cNvSpPr txBox="1"/>
          <p:nvPr/>
        </p:nvSpPr>
        <p:spPr>
          <a:xfrm>
            <a:off x="2351047" y="513570"/>
            <a:ext cx="13585905" cy="2153282"/>
          </a:xfrm>
          <a:prstGeom prst="rect">
            <a:avLst/>
          </a:prstGeom>
        </p:spPr>
        <p:txBody>
          <a:bodyPr wrap="square" lIns="0" tIns="0" rIns="0" bIns="0" rtlCol="0" anchor="t">
            <a:spAutoFit/>
          </a:bodyPr>
          <a:lstStyle/>
          <a:p>
            <a:pPr algn="ctr">
              <a:lnSpc>
                <a:spcPts val="8800"/>
              </a:lnSpc>
            </a:pPr>
            <a:r>
              <a:rPr lang="vi-VN" sz="5400" b="1" dirty="0">
                <a:solidFill>
                  <a:srgbClr val="000000"/>
                </a:solidFill>
                <a:latin typeface="+mj-lt"/>
                <a:ea typeface="Paalalabas Wide"/>
                <a:cs typeface="Paalalabas Wide"/>
                <a:sym typeface="Paalalabas Wide"/>
              </a:rPr>
              <a:t>CHƯƠNG 2: XÂY DỰNG PHẦN MỀM CHO APP ĐỌC SÁCH</a:t>
            </a:r>
            <a:endParaRPr lang="en-US" sz="5400" b="1" dirty="0">
              <a:solidFill>
                <a:srgbClr val="000000"/>
              </a:solidFill>
              <a:latin typeface="+mj-lt"/>
              <a:ea typeface="Paalalabas Wide"/>
              <a:cs typeface="Paalalabas Wide"/>
              <a:sym typeface="Paalalabas Wide"/>
            </a:endParaRPr>
          </a:p>
        </p:txBody>
      </p:sp>
      <p:grpSp>
        <p:nvGrpSpPr>
          <p:cNvPr id="6" name="Group 6">
            <a:extLst>
              <a:ext uri="{FF2B5EF4-FFF2-40B4-BE49-F238E27FC236}">
                <a16:creationId xmlns:a16="http://schemas.microsoft.com/office/drawing/2014/main" id="{A8E84150-0593-C97A-EA03-797016CC6978}"/>
              </a:ext>
            </a:extLst>
          </p:cNvPr>
          <p:cNvGrpSpPr/>
          <p:nvPr/>
        </p:nvGrpSpPr>
        <p:grpSpPr>
          <a:xfrm>
            <a:off x="2840694" y="3279466"/>
            <a:ext cx="13030200" cy="928352"/>
            <a:chOff x="-43371" y="-66675"/>
            <a:chExt cx="1806719" cy="299947"/>
          </a:xfrm>
        </p:grpSpPr>
        <p:sp>
          <p:nvSpPr>
            <p:cNvPr id="7" name="Freeform 7">
              <a:extLst>
                <a:ext uri="{FF2B5EF4-FFF2-40B4-BE49-F238E27FC236}">
                  <a16:creationId xmlns:a16="http://schemas.microsoft.com/office/drawing/2014/main" id="{AB046748-DE04-913D-06AC-30B5F0756DB0}"/>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8" name="TextBox 8">
              <a:extLst>
                <a:ext uri="{FF2B5EF4-FFF2-40B4-BE49-F238E27FC236}">
                  <a16:creationId xmlns:a16="http://schemas.microsoft.com/office/drawing/2014/main" id="{6E1AB941-146E-93DD-568F-329B7CEDC7B6}"/>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4000" dirty="0">
                  <a:solidFill>
                    <a:srgbClr val="FFFFFF"/>
                  </a:solidFill>
                  <a:latin typeface="+mj-lt"/>
                  <a:ea typeface="Hero"/>
                  <a:cs typeface="Hero"/>
                  <a:sym typeface="Hero"/>
                </a:rPr>
                <a:t>Xây dựng phần mềm quản lý hệ thống hoàn chỉnh của dự án</a:t>
              </a:r>
              <a:endParaRPr lang="en-US" sz="4000" dirty="0">
                <a:solidFill>
                  <a:srgbClr val="FFFFFF"/>
                </a:solidFill>
                <a:latin typeface="+mj-lt"/>
                <a:ea typeface="Hero"/>
                <a:cs typeface="Hero"/>
                <a:sym typeface="Hero"/>
              </a:endParaRPr>
            </a:p>
          </p:txBody>
        </p:sp>
      </p:grpSp>
      <p:grpSp>
        <p:nvGrpSpPr>
          <p:cNvPr id="9" name="Group 9">
            <a:extLst>
              <a:ext uri="{FF2B5EF4-FFF2-40B4-BE49-F238E27FC236}">
                <a16:creationId xmlns:a16="http://schemas.microsoft.com/office/drawing/2014/main" id="{A150F13E-2CFD-1657-664C-E41536F912D1}"/>
              </a:ext>
            </a:extLst>
          </p:cNvPr>
          <p:cNvGrpSpPr/>
          <p:nvPr/>
        </p:nvGrpSpPr>
        <p:grpSpPr>
          <a:xfrm>
            <a:off x="1920357" y="3220630"/>
            <a:ext cx="744020" cy="891757"/>
            <a:chOff x="0" y="-66675"/>
            <a:chExt cx="292207" cy="350230"/>
          </a:xfrm>
        </p:grpSpPr>
        <p:sp>
          <p:nvSpPr>
            <p:cNvPr id="10" name="Freeform 10">
              <a:extLst>
                <a:ext uri="{FF2B5EF4-FFF2-40B4-BE49-F238E27FC236}">
                  <a16:creationId xmlns:a16="http://schemas.microsoft.com/office/drawing/2014/main" id="{3012CF90-96A1-56AC-E615-83BDA0215A3B}"/>
                </a:ext>
              </a:extLst>
            </p:cNvPr>
            <p:cNvSpPr/>
            <p:nvPr/>
          </p:nvSpPr>
          <p:spPr>
            <a:xfrm>
              <a:off x="0" y="0"/>
              <a:ext cx="292207" cy="283555"/>
            </a:xfrm>
            <a:custGeom>
              <a:avLst/>
              <a:gdLst/>
              <a:ahLst/>
              <a:cxnLst/>
              <a:rect l="l" t="t" r="r" b="b"/>
              <a:pathLst>
                <a:path w="292207" h="283555">
                  <a:moveTo>
                    <a:pt x="141777" y="0"/>
                  </a:moveTo>
                  <a:lnTo>
                    <a:pt x="150430" y="0"/>
                  </a:lnTo>
                  <a:cubicBezTo>
                    <a:pt x="188032" y="0"/>
                    <a:pt x="224093" y="14937"/>
                    <a:pt x="250682" y="41526"/>
                  </a:cubicBezTo>
                  <a:cubicBezTo>
                    <a:pt x="277270" y="68114"/>
                    <a:pt x="292207" y="104176"/>
                    <a:pt x="292207" y="141777"/>
                  </a:cubicBezTo>
                  <a:lnTo>
                    <a:pt x="292207" y="141777"/>
                  </a:lnTo>
                  <a:cubicBezTo>
                    <a:pt x="292207" y="220079"/>
                    <a:pt x="228731" y="283555"/>
                    <a:pt x="150430" y="283555"/>
                  </a:cubicBezTo>
                  <a:lnTo>
                    <a:pt x="141777" y="283555"/>
                  </a:lnTo>
                  <a:cubicBezTo>
                    <a:pt x="104176" y="283555"/>
                    <a:pt x="68114" y="268617"/>
                    <a:pt x="41526" y="242029"/>
                  </a:cubicBezTo>
                  <a:cubicBezTo>
                    <a:pt x="14937" y="215441"/>
                    <a:pt x="0" y="179379"/>
                    <a:pt x="0" y="141777"/>
                  </a:cubicBezTo>
                  <a:lnTo>
                    <a:pt x="0" y="141777"/>
                  </a:lnTo>
                  <a:cubicBezTo>
                    <a:pt x="0" y="104176"/>
                    <a:pt x="14937" y="68114"/>
                    <a:pt x="41526" y="41526"/>
                  </a:cubicBezTo>
                  <a:cubicBezTo>
                    <a:pt x="68114" y="14937"/>
                    <a:pt x="104176" y="0"/>
                    <a:pt x="141777" y="0"/>
                  </a:cubicBezTo>
                  <a:close/>
                </a:path>
              </a:pathLst>
            </a:custGeom>
            <a:solidFill>
              <a:srgbClr val="E5DFD3"/>
            </a:solidFill>
          </p:spPr>
          <p:txBody>
            <a:bodyPr/>
            <a:lstStyle/>
            <a:p>
              <a:pPr algn="ctr"/>
              <a:r>
                <a:rPr lang="vi-VN" sz="3600" b="1" dirty="0">
                  <a:latin typeface="+mj-lt"/>
                </a:rPr>
                <a:t>3</a:t>
              </a:r>
              <a:endParaRPr lang="en-US" sz="3600" b="1" dirty="0">
                <a:latin typeface="+mj-lt"/>
              </a:endParaRPr>
            </a:p>
          </p:txBody>
        </p:sp>
        <p:sp>
          <p:nvSpPr>
            <p:cNvPr id="11" name="TextBox 11">
              <a:extLst>
                <a:ext uri="{FF2B5EF4-FFF2-40B4-BE49-F238E27FC236}">
                  <a16:creationId xmlns:a16="http://schemas.microsoft.com/office/drawing/2014/main" id="{8E12882B-3D8F-FD2F-5196-CDE3F2346552}"/>
                </a:ext>
              </a:extLst>
            </p:cNvPr>
            <p:cNvSpPr txBox="1"/>
            <p:nvPr/>
          </p:nvSpPr>
          <p:spPr>
            <a:xfrm>
              <a:off x="0" y="-66675"/>
              <a:ext cx="292207" cy="350230"/>
            </a:xfrm>
            <a:prstGeom prst="rect">
              <a:avLst/>
            </a:prstGeom>
          </p:spPr>
          <p:txBody>
            <a:bodyPr lIns="50800" tIns="50800" rIns="50800" bIns="50800" rtlCol="0" anchor="ctr"/>
            <a:lstStyle/>
            <a:p>
              <a:pPr algn="ctr">
                <a:lnSpc>
                  <a:spcPts val="4200"/>
                </a:lnSpc>
              </a:pPr>
              <a:endParaRPr/>
            </a:p>
          </p:txBody>
        </p:sp>
      </p:grpSp>
      <p:grpSp>
        <p:nvGrpSpPr>
          <p:cNvPr id="23" name="Group 23">
            <a:extLst>
              <a:ext uri="{FF2B5EF4-FFF2-40B4-BE49-F238E27FC236}">
                <a16:creationId xmlns:a16="http://schemas.microsoft.com/office/drawing/2014/main" id="{D34EDAA1-A907-CB99-02A0-AD7F767AF86B}"/>
              </a:ext>
            </a:extLst>
          </p:cNvPr>
          <p:cNvGrpSpPr/>
          <p:nvPr/>
        </p:nvGrpSpPr>
        <p:grpSpPr>
          <a:xfrm rot="-2700000">
            <a:off x="1286965" y="741651"/>
            <a:ext cx="832903" cy="832903"/>
            <a:chOff x="0" y="0"/>
            <a:chExt cx="153659" cy="153659"/>
          </a:xfrm>
        </p:grpSpPr>
        <p:sp>
          <p:nvSpPr>
            <p:cNvPr id="24" name="Freeform 24">
              <a:extLst>
                <a:ext uri="{FF2B5EF4-FFF2-40B4-BE49-F238E27FC236}">
                  <a16:creationId xmlns:a16="http://schemas.microsoft.com/office/drawing/2014/main" id="{DDE65914-DFC9-6771-E399-BB0B1215FAAB}"/>
                </a:ext>
              </a:extLst>
            </p:cNvPr>
            <p:cNvSpPr/>
            <p:nvPr/>
          </p:nvSpPr>
          <p:spPr>
            <a:xfrm>
              <a:off x="0" y="0"/>
              <a:ext cx="153659" cy="153659"/>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25" name="TextBox 25">
              <a:extLst>
                <a:ext uri="{FF2B5EF4-FFF2-40B4-BE49-F238E27FC236}">
                  <a16:creationId xmlns:a16="http://schemas.microsoft.com/office/drawing/2014/main" id="{841CEB5C-D821-8EFC-369F-2DC15A16A1D0}"/>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a:extLst>
              <a:ext uri="{FF2B5EF4-FFF2-40B4-BE49-F238E27FC236}">
                <a16:creationId xmlns:a16="http://schemas.microsoft.com/office/drawing/2014/main" id="{F2E968A0-4478-8740-7AFF-03865F4879BF}"/>
              </a:ext>
            </a:extLst>
          </p:cNvPr>
          <p:cNvSpPr txBox="1"/>
          <p:nvPr/>
        </p:nvSpPr>
        <p:spPr>
          <a:xfrm rot="18900000">
            <a:off x="-1069915" y="1812192"/>
            <a:ext cx="4658356" cy="4864876"/>
          </a:xfrm>
          <a:prstGeom prst="rect">
            <a:avLst/>
          </a:prstGeom>
        </p:spPr>
        <p:txBody>
          <a:bodyPr lIns="50800" tIns="50800" rIns="50800" bIns="50800" rtlCol="0" anchor="ctr"/>
          <a:lstStyle/>
          <a:p>
            <a:pPr algn="ctr">
              <a:lnSpc>
                <a:spcPts val="2659"/>
              </a:lnSpc>
              <a:spcBef>
                <a:spcPct val="0"/>
              </a:spcBef>
            </a:pPr>
            <a:endParaRPr/>
          </a:p>
        </p:txBody>
      </p:sp>
      <p:grpSp>
        <p:nvGrpSpPr>
          <p:cNvPr id="2" name="Group 6">
            <a:extLst>
              <a:ext uri="{FF2B5EF4-FFF2-40B4-BE49-F238E27FC236}">
                <a16:creationId xmlns:a16="http://schemas.microsoft.com/office/drawing/2014/main" id="{AB62C1C5-425C-8854-353E-49EDB694C955}"/>
              </a:ext>
            </a:extLst>
          </p:cNvPr>
          <p:cNvGrpSpPr/>
          <p:nvPr/>
        </p:nvGrpSpPr>
        <p:grpSpPr>
          <a:xfrm>
            <a:off x="2664377" y="4380482"/>
            <a:ext cx="9832423" cy="928352"/>
            <a:chOff x="-43371" y="-66675"/>
            <a:chExt cx="1806719" cy="299947"/>
          </a:xfrm>
        </p:grpSpPr>
        <p:sp>
          <p:nvSpPr>
            <p:cNvPr id="5" name="Freeform 7">
              <a:extLst>
                <a:ext uri="{FF2B5EF4-FFF2-40B4-BE49-F238E27FC236}">
                  <a16:creationId xmlns:a16="http://schemas.microsoft.com/office/drawing/2014/main" id="{2DF09383-532C-0C4B-32A1-7F22FDD6C875}"/>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12" name="TextBox 8">
              <a:extLst>
                <a:ext uri="{FF2B5EF4-FFF2-40B4-BE49-F238E27FC236}">
                  <a16:creationId xmlns:a16="http://schemas.microsoft.com/office/drawing/2014/main" id="{502201DF-E78B-3B19-29CE-AAC7FBCB6DEE}"/>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3200" dirty="0">
                  <a:solidFill>
                    <a:srgbClr val="FFFFFF"/>
                  </a:solidFill>
                  <a:latin typeface="+mj-lt"/>
                  <a:ea typeface="Hero"/>
                  <a:cs typeface="Hero"/>
                  <a:sym typeface="Hero"/>
                </a:rPr>
                <a:t>3.2. </a:t>
              </a:r>
              <a:r>
                <a:rPr lang="vi-VN" sz="3600" dirty="0">
                  <a:solidFill>
                    <a:schemeClr val="bg1"/>
                  </a:solidFill>
                  <a:effectLst/>
                  <a:latin typeface="+mj-lt"/>
                  <a:ea typeface="Times New Roman" panose="02020603050405020304" pitchFamily="18" charset="0"/>
                </a:rPr>
                <a:t>Thiết kế giao diện cho </a:t>
              </a:r>
              <a:r>
                <a:rPr lang="vi-VN" sz="3600" dirty="0" err="1">
                  <a:solidFill>
                    <a:schemeClr val="bg1"/>
                  </a:solidFill>
                  <a:effectLst/>
                  <a:latin typeface="+mj-lt"/>
                  <a:ea typeface="Times New Roman" panose="02020603050405020304" pitchFamily="18" charset="0"/>
                </a:rPr>
                <a:t>App</a:t>
              </a:r>
              <a:r>
                <a:rPr lang="vi-VN" sz="3600" dirty="0">
                  <a:solidFill>
                    <a:schemeClr val="bg1"/>
                  </a:solidFill>
                  <a:effectLst/>
                  <a:latin typeface="+mj-lt"/>
                  <a:ea typeface="Times New Roman" panose="02020603050405020304" pitchFamily="18" charset="0"/>
                </a:rPr>
                <a:t> đọc sách </a:t>
              </a:r>
              <a:r>
                <a:rPr lang="vi-VN" sz="3600" dirty="0" err="1">
                  <a:solidFill>
                    <a:schemeClr val="bg1"/>
                  </a:solidFill>
                  <a:effectLst/>
                  <a:latin typeface="+mj-lt"/>
                  <a:ea typeface="Times New Roman" panose="02020603050405020304" pitchFamily="18" charset="0"/>
                </a:rPr>
                <a:t>Wisdom</a:t>
              </a:r>
              <a:endParaRPr lang="en-US" sz="3600" dirty="0">
                <a:solidFill>
                  <a:schemeClr val="bg1"/>
                </a:solidFill>
                <a:latin typeface="+mj-lt"/>
                <a:ea typeface="Hero"/>
                <a:cs typeface="Hero"/>
                <a:sym typeface="Hero"/>
              </a:endParaRPr>
            </a:p>
          </p:txBody>
        </p:sp>
      </p:grpSp>
      <p:sp>
        <p:nvSpPr>
          <p:cNvPr id="13" name="TextBox 12">
            <a:extLst>
              <a:ext uri="{FF2B5EF4-FFF2-40B4-BE49-F238E27FC236}">
                <a16:creationId xmlns:a16="http://schemas.microsoft.com/office/drawing/2014/main" id="{648F3322-3DE2-1A07-93C9-CBD2C9579470}"/>
              </a:ext>
            </a:extLst>
          </p:cNvPr>
          <p:cNvSpPr txBox="1"/>
          <p:nvPr/>
        </p:nvSpPr>
        <p:spPr>
          <a:xfrm>
            <a:off x="3123009" y="5569177"/>
            <a:ext cx="7392591" cy="1225464"/>
          </a:xfrm>
          <a:prstGeom prst="rect">
            <a:avLst/>
          </a:prstGeom>
          <a:noFill/>
        </p:spPr>
        <p:txBody>
          <a:bodyPr wrap="square">
            <a:spAutoFit/>
          </a:bodyPr>
          <a:lstStyle/>
          <a:p>
            <a:pPr>
              <a:lnSpc>
                <a:spcPct val="107000"/>
              </a:lnSpc>
              <a:spcAft>
                <a:spcPts val="800"/>
              </a:spcAft>
            </a:pPr>
            <a:r>
              <a:rPr lang="vi-VN" sz="3200" dirty="0">
                <a:effectLst/>
                <a:latin typeface="+mj-lt"/>
                <a:ea typeface="Times New Roman" panose="02020603050405020304" pitchFamily="18" charset="0"/>
              </a:rPr>
              <a:t>3.2.</a:t>
            </a:r>
            <a:r>
              <a:rPr lang="vi-VN" sz="3200" dirty="0">
                <a:latin typeface="+mj-lt"/>
                <a:ea typeface="Times New Roman" panose="02020603050405020304" pitchFamily="18" charset="0"/>
              </a:rPr>
              <a:t>3</a:t>
            </a:r>
            <a:r>
              <a:rPr lang="vi-VN" sz="3200" dirty="0">
                <a:effectLst/>
                <a:latin typeface="+mj-lt"/>
                <a:ea typeface="Times New Roman" panose="02020603050405020304" pitchFamily="18" charset="0"/>
              </a:rPr>
              <a:t> </a:t>
            </a:r>
            <a:r>
              <a:rPr lang="vi-VN" sz="3200" dirty="0">
                <a:latin typeface="+mj-lt"/>
                <a:ea typeface="Times New Roman" panose="02020603050405020304" pitchFamily="18" charset="0"/>
              </a:rPr>
              <a:t>Thiết kế giao diện các chức năng</a:t>
            </a:r>
            <a:r>
              <a:rPr lang="vi-VN" sz="3200" dirty="0">
                <a:effectLst/>
                <a:latin typeface="+mj-lt"/>
                <a:ea typeface="Times New Roman" panose="02020603050405020304" pitchFamily="18" charset="0"/>
              </a:rPr>
              <a:t> </a:t>
            </a:r>
            <a:endParaRPr lang="en-US" sz="3200" dirty="0">
              <a:effectLst/>
              <a:latin typeface="+mj-lt"/>
              <a:ea typeface="Calibri" panose="020F0502020204030204" pitchFamily="34" charset="0"/>
            </a:endParaRPr>
          </a:p>
          <a:p>
            <a:pPr marL="0" marR="0">
              <a:lnSpc>
                <a:spcPct val="107000"/>
              </a:lnSpc>
              <a:spcAft>
                <a:spcPts val="800"/>
              </a:spcAft>
            </a:pPr>
            <a:endParaRPr lang="en-US" sz="3200" dirty="0">
              <a:effectLst/>
              <a:latin typeface="+mj-lt"/>
              <a:ea typeface="Calibri" panose="020F0502020204030204" pitchFamily="34" charset="0"/>
            </a:endParaRPr>
          </a:p>
        </p:txBody>
      </p:sp>
    </p:spTree>
    <p:extLst>
      <p:ext uri="{BB962C8B-B14F-4D97-AF65-F5344CB8AC3E}">
        <p14:creationId xmlns:p14="http://schemas.microsoft.com/office/powerpoint/2010/main" val="263109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7.png">
            <a:extLst>
              <a:ext uri="{FF2B5EF4-FFF2-40B4-BE49-F238E27FC236}">
                <a16:creationId xmlns:a16="http://schemas.microsoft.com/office/drawing/2014/main" id="{36C3E853-D230-597A-9DB0-FF9990F8BBA6}"/>
              </a:ext>
            </a:extLst>
          </p:cNvPr>
          <p:cNvPicPr/>
          <p:nvPr/>
        </p:nvPicPr>
        <p:blipFill>
          <a:blip r:embed="rId2"/>
          <a:srcRect/>
          <a:stretch>
            <a:fillRect/>
          </a:stretch>
        </p:blipFill>
        <p:spPr>
          <a:xfrm>
            <a:off x="7793353" y="1879640"/>
            <a:ext cx="4800600" cy="7772400"/>
          </a:xfrm>
          <a:prstGeom prst="rect">
            <a:avLst/>
          </a:prstGeom>
          <a:ln/>
        </p:spPr>
      </p:pic>
      <p:pic>
        <p:nvPicPr>
          <p:cNvPr id="3" name="image17.png">
            <a:extLst>
              <a:ext uri="{FF2B5EF4-FFF2-40B4-BE49-F238E27FC236}">
                <a16:creationId xmlns:a16="http://schemas.microsoft.com/office/drawing/2014/main" id="{F2757BBD-9368-C037-9168-A7D9D3A49E85}"/>
              </a:ext>
            </a:extLst>
          </p:cNvPr>
          <p:cNvPicPr/>
          <p:nvPr/>
        </p:nvPicPr>
        <p:blipFill>
          <a:blip r:embed="rId3"/>
          <a:srcRect/>
          <a:stretch>
            <a:fillRect/>
          </a:stretch>
        </p:blipFill>
        <p:spPr>
          <a:xfrm>
            <a:off x="13106400" y="1879640"/>
            <a:ext cx="4800600" cy="7772400"/>
          </a:xfrm>
          <a:prstGeom prst="rect">
            <a:avLst/>
          </a:prstGeom>
          <a:ln/>
        </p:spPr>
      </p:pic>
      <p:sp>
        <p:nvSpPr>
          <p:cNvPr id="4" name="TextBox 3">
            <a:extLst>
              <a:ext uri="{FF2B5EF4-FFF2-40B4-BE49-F238E27FC236}">
                <a16:creationId xmlns:a16="http://schemas.microsoft.com/office/drawing/2014/main" id="{26B2FAAA-F82D-8A6C-C206-3ABEFB6E0813}"/>
              </a:ext>
            </a:extLst>
          </p:cNvPr>
          <p:cNvSpPr txBox="1"/>
          <p:nvPr/>
        </p:nvSpPr>
        <p:spPr>
          <a:xfrm>
            <a:off x="411480" y="8801100"/>
            <a:ext cx="7392591" cy="593304"/>
          </a:xfrm>
          <a:prstGeom prst="rect">
            <a:avLst/>
          </a:prstGeom>
          <a:noFill/>
        </p:spPr>
        <p:txBody>
          <a:bodyPr wrap="square">
            <a:spAutoFit/>
          </a:bodyPr>
          <a:lstStyle/>
          <a:p>
            <a:pPr>
              <a:lnSpc>
                <a:spcPct val="107000"/>
              </a:lnSpc>
              <a:spcAft>
                <a:spcPts val="800"/>
              </a:spcAft>
            </a:pPr>
            <a:r>
              <a:rPr lang="vi-VN" sz="3200" dirty="0">
                <a:solidFill>
                  <a:schemeClr val="accent6"/>
                </a:solidFill>
                <a:effectLst/>
                <a:latin typeface="+mj-lt"/>
                <a:ea typeface="Times New Roman" panose="02020603050405020304" pitchFamily="18" charset="0"/>
              </a:rPr>
              <a:t>- Thiết kế giao diện Đăng nhập/ Đăng ký</a:t>
            </a:r>
            <a:endParaRPr lang="en-US" sz="3200" dirty="0">
              <a:solidFill>
                <a:schemeClr val="accent6"/>
              </a:solidFill>
              <a:effectLst/>
              <a:latin typeface="+mj-lt"/>
              <a:ea typeface="Calibri" panose="020F0502020204030204" pitchFamily="34" charset="0"/>
            </a:endParaRPr>
          </a:p>
        </p:txBody>
      </p:sp>
      <p:grpSp>
        <p:nvGrpSpPr>
          <p:cNvPr id="5" name="Group 6">
            <a:extLst>
              <a:ext uri="{FF2B5EF4-FFF2-40B4-BE49-F238E27FC236}">
                <a16:creationId xmlns:a16="http://schemas.microsoft.com/office/drawing/2014/main" id="{C2F77B78-92CB-31FA-B1A6-8C8F6E879EEC}"/>
              </a:ext>
            </a:extLst>
          </p:cNvPr>
          <p:cNvGrpSpPr/>
          <p:nvPr/>
        </p:nvGrpSpPr>
        <p:grpSpPr>
          <a:xfrm>
            <a:off x="609600" y="428420"/>
            <a:ext cx="9832423" cy="928352"/>
            <a:chOff x="-43371" y="-66675"/>
            <a:chExt cx="1806719" cy="299947"/>
          </a:xfrm>
        </p:grpSpPr>
        <p:sp>
          <p:nvSpPr>
            <p:cNvPr id="6" name="Freeform 7">
              <a:extLst>
                <a:ext uri="{FF2B5EF4-FFF2-40B4-BE49-F238E27FC236}">
                  <a16:creationId xmlns:a16="http://schemas.microsoft.com/office/drawing/2014/main" id="{F99D964C-72AD-77E4-1FC5-95B5AD630D9E}"/>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7" name="TextBox 8">
              <a:extLst>
                <a:ext uri="{FF2B5EF4-FFF2-40B4-BE49-F238E27FC236}">
                  <a16:creationId xmlns:a16="http://schemas.microsoft.com/office/drawing/2014/main" id="{262C1239-37F1-A270-3719-4B85B34A9C0F}"/>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3200" dirty="0">
                  <a:solidFill>
                    <a:srgbClr val="FFFFFF"/>
                  </a:solidFill>
                  <a:latin typeface="+mj-lt"/>
                  <a:ea typeface="Hero"/>
                  <a:cs typeface="Hero"/>
                  <a:sym typeface="Hero"/>
                </a:rPr>
                <a:t>3.2. </a:t>
              </a:r>
              <a:r>
                <a:rPr lang="vi-VN" sz="3600" dirty="0">
                  <a:solidFill>
                    <a:schemeClr val="bg1"/>
                  </a:solidFill>
                  <a:effectLst/>
                  <a:latin typeface="+mj-lt"/>
                  <a:ea typeface="Times New Roman" panose="02020603050405020304" pitchFamily="18" charset="0"/>
                </a:rPr>
                <a:t>Thiết kế giao diện cho </a:t>
              </a:r>
              <a:r>
                <a:rPr lang="vi-VN" sz="3600" dirty="0" err="1">
                  <a:solidFill>
                    <a:schemeClr val="bg1"/>
                  </a:solidFill>
                  <a:effectLst/>
                  <a:latin typeface="+mj-lt"/>
                  <a:ea typeface="Times New Roman" panose="02020603050405020304" pitchFamily="18" charset="0"/>
                </a:rPr>
                <a:t>App</a:t>
              </a:r>
              <a:r>
                <a:rPr lang="vi-VN" sz="3600" dirty="0">
                  <a:solidFill>
                    <a:schemeClr val="bg1"/>
                  </a:solidFill>
                  <a:effectLst/>
                  <a:latin typeface="+mj-lt"/>
                  <a:ea typeface="Times New Roman" panose="02020603050405020304" pitchFamily="18" charset="0"/>
                </a:rPr>
                <a:t> đọc sách </a:t>
              </a:r>
              <a:r>
                <a:rPr lang="vi-VN" sz="3600" dirty="0" err="1">
                  <a:solidFill>
                    <a:schemeClr val="bg1"/>
                  </a:solidFill>
                  <a:effectLst/>
                  <a:latin typeface="+mj-lt"/>
                  <a:ea typeface="Times New Roman" panose="02020603050405020304" pitchFamily="18" charset="0"/>
                </a:rPr>
                <a:t>Wisdom</a:t>
              </a:r>
              <a:endParaRPr lang="en-US" sz="3600" dirty="0">
                <a:solidFill>
                  <a:schemeClr val="bg1"/>
                </a:solidFill>
                <a:latin typeface="+mj-lt"/>
                <a:ea typeface="Hero"/>
                <a:cs typeface="Hero"/>
                <a:sym typeface="Hero"/>
              </a:endParaRPr>
            </a:p>
          </p:txBody>
        </p:sp>
      </p:grpSp>
      <p:sp>
        <p:nvSpPr>
          <p:cNvPr id="8" name="TextBox 7">
            <a:extLst>
              <a:ext uri="{FF2B5EF4-FFF2-40B4-BE49-F238E27FC236}">
                <a16:creationId xmlns:a16="http://schemas.microsoft.com/office/drawing/2014/main" id="{DE4B99E6-BCB7-2CB5-852A-2BDDC809B631}"/>
              </a:ext>
            </a:extLst>
          </p:cNvPr>
          <p:cNvSpPr txBox="1"/>
          <p:nvPr/>
        </p:nvSpPr>
        <p:spPr>
          <a:xfrm>
            <a:off x="624840" y="1468569"/>
            <a:ext cx="7392591" cy="1225464"/>
          </a:xfrm>
          <a:prstGeom prst="rect">
            <a:avLst/>
          </a:prstGeom>
          <a:noFill/>
        </p:spPr>
        <p:txBody>
          <a:bodyPr wrap="square">
            <a:spAutoFit/>
          </a:bodyPr>
          <a:lstStyle/>
          <a:p>
            <a:pPr>
              <a:lnSpc>
                <a:spcPct val="107000"/>
              </a:lnSpc>
              <a:spcAft>
                <a:spcPts val="800"/>
              </a:spcAft>
            </a:pPr>
            <a:r>
              <a:rPr lang="vi-VN" sz="3200" dirty="0">
                <a:effectLst/>
                <a:latin typeface="+mj-lt"/>
                <a:ea typeface="Times New Roman" panose="02020603050405020304" pitchFamily="18" charset="0"/>
              </a:rPr>
              <a:t>3.2.</a:t>
            </a:r>
            <a:r>
              <a:rPr lang="vi-VN" sz="3200" dirty="0">
                <a:latin typeface="+mj-lt"/>
                <a:ea typeface="Times New Roman" panose="02020603050405020304" pitchFamily="18" charset="0"/>
              </a:rPr>
              <a:t>3</a:t>
            </a:r>
            <a:r>
              <a:rPr lang="vi-VN" sz="3200" dirty="0">
                <a:effectLst/>
                <a:latin typeface="+mj-lt"/>
                <a:ea typeface="Times New Roman" panose="02020603050405020304" pitchFamily="18" charset="0"/>
              </a:rPr>
              <a:t> </a:t>
            </a:r>
            <a:r>
              <a:rPr lang="vi-VN" sz="3200" dirty="0">
                <a:latin typeface="+mj-lt"/>
                <a:ea typeface="Times New Roman" panose="02020603050405020304" pitchFamily="18" charset="0"/>
              </a:rPr>
              <a:t>Thiết kế giao diện các chức năng</a:t>
            </a:r>
            <a:r>
              <a:rPr lang="vi-VN" sz="3200" dirty="0">
                <a:effectLst/>
                <a:latin typeface="+mj-lt"/>
                <a:ea typeface="Times New Roman" panose="02020603050405020304" pitchFamily="18" charset="0"/>
              </a:rPr>
              <a:t> </a:t>
            </a:r>
            <a:endParaRPr lang="en-US" sz="3200" dirty="0">
              <a:effectLst/>
              <a:latin typeface="+mj-lt"/>
              <a:ea typeface="Calibri" panose="020F0502020204030204" pitchFamily="34" charset="0"/>
            </a:endParaRPr>
          </a:p>
          <a:p>
            <a:pPr marL="0" marR="0">
              <a:lnSpc>
                <a:spcPct val="107000"/>
              </a:lnSpc>
              <a:spcAft>
                <a:spcPts val="800"/>
              </a:spcAft>
            </a:pPr>
            <a:endParaRPr lang="en-US" sz="3200" dirty="0">
              <a:effectLst/>
              <a:latin typeface="+mj-lt"/>
              <a:ea typeface="Calibri" panose="020F0502020204030204" pitchFamily="34" charset="0"/>
            </a:endParaRPr>
          </a:p>
        </p:txBody>
      </p:sp>
      <p:sp>
        <p:nvSpPr>
          <p:cNvPr id="13" name="TextBox 12">
            <a:extLst>
              <a:ext uri="{FF2B5EF4-FFF2-40B4-BE49-F238E27FC236}">
                <a16:creationId xmlns:a16="http://schemas.microsoft.com/office/drawing/2014/main" id="{4074E874-7000-4E0E-35DB-5DF2C070A663}"/>
              </a:ext>
            </a:extLst>
          </p:cNvPr>
          <p:cNvSpPr txBox="1"/>
          <p:nvPr/>
        </p:nvSpPr>
        <p:spPr>
          <a:xfrm>
            <a:off x="381000" y="2592365"/>
            <a:ext cx="7392591" cy="1647182"/>
          </a:xfrm>
          <a:prstGeom prst="rect">
            <a:avLst/>
          </a:prstGeom>
          <a:noFill/>
        </p:spPr>
        <p:txBody>
          <a:bodyPr wrap="square">
            <a:spAutoFit/>
          </a:bodyPr>
          <a:lstStyle/>
          <a:p>
            <a:pPr>
              <a:lnSpc>
                <a:spcPct val="107000"/>
              </a:lnSpc>
              <a:spcAft>
                <a:spcPts val="800"/>
              </a:spcAft>
            </a:pPr>
            <a:r>
              <a:rPr lang="vi-VN" sz="3200" dirty="0">
                <a:effectLst/>
                <a:latin typeface="+mj-lt"/>
                <a:ea typeface="Times New Roman" panose="02020603050405020304" pitchFamily="18" charset="0"/>
              </a:rPr>
              <a:t>Giao diện này yêu cầu Người Dùng hoặc </a:t>
            </a:r>
            <a:r>
              <a:rPr lang="vi-VN" sz="3200" dirty="0" err="1">
                <a:effectLst/>
                <a:latin typeface="+mj-lt"/>
                <a:ea typeface="Times New Roman" panose="02020603050405020304" pitchFamily="18" charset="0"/>
              </a:rPr>
              <a:t>Admin</a:t>
            </a:r>
            <a:r>
              <a:rPr lang="vi-VN" sz="3200" dirty="0">
                <a:effectLst/>
                <a:latin typeface="+mj-lt"/>
                <a:ea typeface="Times New Roman" panose="02020603050405020304" pitchFamily="18" charset="0"/>
              </a:rPr>
              <a:t> phải Đăng nhập hoặc Đăng ký tài khoản mới có thể sử dụng </a:t>
            </a:r>
            <a:r>
              <a:rPr lang="vi-VN" sz="3200" dirty="0" err="1">
                <a:effectLst/>
                <a:latin typeface="+mj-lt"/>
                <a:ea typeface="Times New Roman" panose="02020603050405020304" pitchFamily="18" charset="0"/>
              </a:rPr>
              <a:t>app</a:t>
            </a:r>
            <a:endParaRPr lang="en-US" sz="3200" dirty="0">
              <a:effectLst/>
              <a:latin typeface="+mj-lt"/>
              <a:ea typeface="Calibri" panose="020F0502020204030204" pitchFamily="34" charset="0"/>
            </a:endParaRPr>
          </a:p>
        </p:txBody>
      </p:sp>
    </p:spTree>
    <p:extLst>
      <p:ext uri="{BB962C8B-B14F-4D97-AF65-F5344CB8AC3E}">
        <p14:creationId xmlns:p14="http://schemas.microsoft.com/office/powerpoint/2010/main" val="1612377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6C4B6-6EDD-71F6-1558-79F3F430020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0AA628C-D512-A317-47F0-204A44D660AB}"/>
              </a:ext>
            </a:extLst>
          </p:cNvPr>
          <p:cNvSpPr txBox="1"/>
          <p:nvPr/>
        </p:nvSpPr>
        <p:spPr>
          <a:xfrm>
            <a:off x="4800600" y="7592968"/>
            <a:ext cx="5215572" cy="593304"/>
          </a:xfrm>
          <a:prstGeom prst="rect">
            <a:avLst/>
          </a:prstGeom>
          <a:noFill/>
        </p:spPr>
        <p:txBody>
          <a:bodyPr wrap="square">
            <a:spAutoFit/>
          </a:bodyPr>
          <a:lstStyle/>
          <a:p>
            <a:pPr>
              <a:lnSpc>
                <a:spcPct val="107000"/>
              </a:lnSpc>
              <a:spcAft>
                <a:spcPts val="800"/>
              </a:spcAft>
            </a:pPr>
            <a:r>
              <a:rPr lang="vi-VN" sz="3200" dirty="0">
                <a:solidFill>
                  <a:schemeClr val="accent6"/>
                </a:solidFill>
                <a:effectLst/>
                <a:latin typeface="+mj-lt"/>
                <a:ea typeface="Times New Roman" panose="02020603050405020304" pitchFamily="18" charset="0"/>
              </a:rPr>
              <a:t>- Thiết kế giao diện Trang chủ</a:t>
            </a:r>
            <a:endParaRPr lang="en-US" sz="3200" dirty="0">
              <a:solidFill>
                <a:schemeClr val="accent6"/>
              </a:solidFill>
              <a:effectLst/>
              <a:latin typeface="+mj-lt"/>
              <a:ea typeface="Calibri" panose="020F0502020204030204" pitchFamily="34" charset="0"/>
            </a:endParaRPr>
          </a:p>
        </p:txBody>
      </p:sp>
      <p:grpSp>
        <p:nvGrpSpPr>
          <p:cNvPr id="5" name="Group 6">
            <a:extLst>
              <a:ext uri="{FF2B5EF4-FFF2-40B4-BE49-F238E27FC236}">
                <a16:creationId xmlns:a16="http://schemas.microsoft.com/office/drawing/2014/main" id="{D8937F6C-F9B6-4D8B-7C64-AC019667D54C}"/>
              </a:ext>
            </a:extLst>
          </p:cNvPr>
          <p:cNvGrpSpPr/>
          <p:nvPr/>
        </p:nvGrpSpPr>
        <p:grpSpPr>
          <a:xfrm>
            <a:off x="609600" y="428420"/>
            <a:ext cx="9832423" cy="928352"/>
            <a:chOff x="-43371" y="-66675"/>
            <a:chExt cx="1806719" cy="299947"/>
          </a:xfrm>
        </p:grpSpPr>
        <p:sp>
          <p:nvSpPr>
            <p:cNvPr id="6" name="Freeform 7">
              <a:extLst>
                <a:ext uri="{FF2B5EF4-FFF2-40B4-BE49-F238E27FC236}">
                  <a16:creationId xmlns:a16="http://schemas.microsoft.com/office/drawing/2014/main" id="{998F3E37-F08D-2A93-D204-90C71106D2D9}"/>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7" name="TextBox 8">
              <a:extLst>
                <a:ext uri="{FF2B5EF4-FFF2-40B4-BE49-F238E27FC236}">
                  <a16:creationId xmlns:a16="http://schemas.microsoft.com/office/drawing/2014/main" id="{119122CA-F667-5AC8-0E0D-C0FD34E3195E}"/>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3200" dirty="0">
                  <a:solidFill>
                    <a:srgbClr val="FFFFFF"/>
                  </a:solidFill>
                  <a:latin typeface="+mj-lt"/>
                  <a:ea typeface="Hero"/>
                  <a:cs typeface="Hero"/>
                  <a:sym typeface="Hero"/>
                </a:rPr>
                <a:t>3.2. </a:t>
              </a:r>
              <a:r>
                <a:rPr lang="vi-VN" sz="3600" dirty="0">
                  <a:solidFill>
                    <a:schemeClr val="bg1"/>
                  </a:solidFill>
                  <a:effectLst/>
                  <a:latin typeface="+mj-lt"/>
                  <a:ea typeface="Times New Roman" panose="02020603050405020304" pitchFamily="18" charset="0"/>
                </a:rPr>
                <a:t>Thiết kế giao diện cho </a:t>
              </a:r>
              <a:r>
                <a:rPr lang="vi-VN" sz="3600" dirty="0" err="1">
                  <a:solidFill>
                    <a:schemeClr val="bg1"/>
                  </a:solidFill>
                  <a:effectLst/>
                  <a:latin typeface="+mj-lt"/>
                  <a:ea typeface="Times New Roman" panose="02020603050405020304" pitchFamily="18" charset="0"/>
                </a:rPr>
                <a:t>App</a:t>
              </a:r>
              <a:r>
                <a:rPr lang="vi-VN" sz="3600" dirty="0">
                  <a:solidFill>
                    <a:schemeClr val="bg1"/>
                  </a:solidFill>
                  <a:effectLst/>
                  <a:latin typeface="+mj-lt"/>
                  <a:ea typeface="Times New Roman" panose="02020603050405020304" pitchFamily="18" charset="0"/>
                </a:rPr>
                <a:t> đọc sách </a:t>
              </a:r>
              <a:r>
                <a:rPr lang="vi-VN" sz="3600" dirty="0" err="1">
                  <a:solidFill>
                    <a:schemeClr val="bg1"/>
                  </a:solidFill>
                  <a:effectLst/>
                  <a:latin typeface="+mj-lt"/>
                  <a:ea typeface="Times New Roman" panose="02020603050405020304" pitchFamily="18" charset="0"/>
                </a:rPr>
                <a:t>Wisdom</a:t>
              </a:r>
              <a:endParaRPr lang="en-US" sz="3600" dirty="0">
                <a:solidFill>
                  <a:schemeClr val="bg1"/>
                </a:solidFill>
                <a:latin typeface="+mj-lt"/>
                <a:ea typeface="Hero"/>
                <a:cs typeface="Hero"/>
                <a:sym typeface="Hero"/>
              </a:endParaRPr>
            </a:p>
          </p:txBody>
        </p:sp>
      </p:grpSp>
      <p:sp>
        <p:nvSpPr>
          <p:cNvPr id="8" name="TextBox 7">
            <a:extLst>
              <a:ext uri="{FF2B5EF4-FFF2-40B4-BE49-F238E27FC236}">
                <a16:creationId xmlns:a16="http://schemas.microsoft.com/office/drawing/2014/main" id="{FF6C2ED0-B59E-C88E-3E60-567BE536CCB6}"/>
              </a:ext>
            </a:extLst>
          </p:cNvPr>
          <p:cNvSpPr txBox="1"/>
          <p:nvPr/>
        </p:nvSpPr>
        <p:spPr>
          <a:xfrm>
            <a:off x="624840" y="1468569"/>
            <a:ext cx="7392591" cy="1225464"/>
          </a:xfrm>
          <a:prstGeom prst="rect">
            <a:avLst/>
          </a:prstGeom>
          <a:noFill/>
        </p:spPr>
        <p:txBody>
          <a:bodyPr wrap="square">
            <a:spAutoFit/>
          </a:bodyPr>
          <a:lstStyle/>
          <a:p>
            <a:pPr>
              <a:lnSpc>
                <a:spcPct val="107000"/>
              </a:lnSpc>
              <a:spcAft>
                <a:spcPts val="800"/>
              </a:spcAft>
            </a:pPr>
            <a:r>
              <a:rPr lang="vi-VN" sz="3200" dirty="0">
                <a:effectLst/>
                <a:latin typeface="+mj-lt"/>
                <a:ea typeface="Times New Roman" panose="02020603050405020304" pitchFamily="18" charset="0"/>
              </a:rPr>
              <a:t>3.2.</a:t>
            </a:r>
            <a:r>
              <a:rPr lang="vi-VN" sz="3200" dirty="0">
                <a:latin typeface="+mj-lt"/>
                <a:ea typeface="Times New Roman" panose="02020603050405020304" pitchFamily="18" charset="0"/>
              </a:rPr>
              <a:t>3</a:t>
            </a:r>
            <a:r>
              <a:rPr lang="vi-VN" sz="3200" dirty="0">
                <a:effectLst/>
                <a:latin typeface="+mj-lt"/>
                <a:ea typeface="Times New Roman" panose="02020603050405020304" pitchFamily="18" charset="0"/>
              </a:rPr>
              <a:t> </a:t>
            </a:r>
            <a:r>
              <a:rPr lang="vi-VN" sz="3200" dirty="0">
                <a:latin typeface="+mj-lt"/>
                <a:ea typeface="Times New Roman" panose="02020603050405020304" pitchFamily="18" charset="0"/>
              </a:rPr>
              <a:t>Thiết kế giao diện các chức năng</a:t>
            </a:r>
            <a:r>
              <a:rPr lang="vi-VN" sz="3200" dirty="0">
                <a:effectLst/>
                <a:latin typeface="+mj-lt"/>
                <a:ea typeface="Times New Roman" panose="02020603050405020304" pitchFamily="18" charset="0"/>
              </a:rPr>
              <a:t> </a:t>
            </a:r>
            <a:endParaRPr lang="en-US" sz="3200" dirty="0">
              <a:effectLst/>
              <a:latin typeface="+mj-lt"/>
              <a:ea typeface="Calibri" panose="020F0502020204030204" pitchFamily="34" charset="0"/>
            </a:endParaRPr>
          </a:p>
          <a:p>
            <a:pPr marL="0" marR="0">
              <a:lnSpc>
                <a:spcPct val="107000"/>
              </a:lnSpc>
              <a:spcAft>
                <a:spcPts val="800"/>
              </a:spcAft>
            </a:pPr>
            <a:endParaRPr lang="en-US" sz="3200" dirty="0">
              <a:effectLst/>
              <a:latin typeface="+mj-lt"/>
              <a:ea typeface="Calibri" panose="020F0502020204030204" pitchFamily="34" charset="0"/>
            </a:endParaRPr>
          </a:p>
        </p:txBody>
      </p:sp>
      <p:pic>
        <p:nvPicPr>
          <p:cNvPr id="9" name="image35.png">
            <a:extLst>
              <a:ext uri="{FF2B5EF4-FFF2-40B4-BE49-F238E27FC236}">
                <a16:creationId xmlns:a16="http://schemas.microsoft.com/office/drawing/2014/main" id="{1DB0CF6B-DF53-1FF8-C363-4505FF4FDE2D}"/>
              </a:ext>
            </a:extLst>
          </p:cNvPr>
          <p:cNvPicPr/>
          <p:nvPr/>
        </p:nvPicPr>
        <p:blipFill>
          <a:blip r:embed="rId2"/>
          <a:srcRect/>
          <a:stretch>
            <a:fillRect/>
          </a:stretch>
        </p:blipFill>
        <p:spPr>
          <a:xfrm>
            <a:off x="10678054" y="800100"/>
            <a:ext cx="5019146" cy="8851785"/>
          </a:xfrm>
          <a:prstGeom prst="rect">
            <a:avLst/>
          </a:prstGeom>
          <a:ln/>
        </p:spPr>
      </p:pic>
      <p:sp>
        <p:nvSpPr>
          <p:cNvPr id="13" name="TextBox 12">
            <a:extLst>
              <a:ext uri="{FF2B5EF4-FFF2-40B4-BE49-F238E27FC236}">
                <a16:creationId xmlns:a16="http://schemas.microsoft.com/office/drawing/2014/main" id="{69632A75-065C-3FAE-9D06-6C4BE5BE2CAE}"/>
              </a:ext>
            </a:extLst>
          </p:cNvPr>
          <p:cNvSpPr txBox="1"/>
          <p:nvPr/>
        </p:nvSpPr>
        <p:spPr>
          <a:xfrm>
            <a:off x="689419" y="2694032"/>
            <a:ext cx="9581152" cy="4524315"/>
          </a:xfrm>
          <a:prstGeom prst="rect">
            <a:avLst/>
          </a:prstGeom>
          <a:noFill/>
        </p:spPr>
        <p:txBody>
          <a:bodyPr wrap="square">
            <a:spAutoFit/>
          </a:bodyPr>
          <a:lstStyle/>
          <a:p>
            <a:r>
              <a:rPr lang="vi-VN" sz="3200" dirty="0">
                <a:effectLst/>
                <a:latin typeface="Times New Roman" panose="02020603050405020304" pitchFamily="18" charset="0"/>
                <a:ea typeface="Times New Roman" panose="02020603050405020304" pitchFamily="18" charset="0"/>
              </a:rPr>
              <a:t>Giao diện trang chủ của ứng dụng đọc sách thường có một số thành phần chính để tạo trải nghiệm người dùng thân thiện và trực quan. </a:t>
            </a:r>
          </a:p>
          <a:p>
            <a:r>
              <a:rPr lang="vi-VN" sz="3200" dirty="0">
                <a:latin typeface="Times New Roman" panose="02020603050405020304" pitchFamily="18" charset="0"/>
              </a:rPr>
              <a:t>Bao gồm các chức năng :</a:t>
            </a:r>
          </a:p>
          <a:p>
            <a:r>
              <a:rPr lang="vi-VN" sz="3200" dirty="0">
                <a:latin typeface="Times New Roman" panose="02020603050405020304" pitchFamily="18" charset="0"/>
              </a:rPr>
              <a:t>-   Trang chủ</a:t>
            </a:r>
          </a:p>
          <a:p>
            <a:pPr marL="457200" indent="-457200">
              <a:buFontTx/>
              <a:buChar char="-"/>
            </a:pPr>
            <a:r>
              <a:rPr lang="vi-VN" sz="3200" dirty="0">
                <a:latin typeface="Times New Roman" panose="02020603050405020304" pitchFamily="18" charset="0"/>
                <a:cs typeface="Times New Roman" panose="02020603050405020304" pitchFamily="18" charset="0"/>
              </a:rPr>
              <a:t>Thư viện</a:t>
            </a:r>
          </a:p>
          <a:p>
            <a:pPr marL="457200" indent="-457200">
              <a:buFontTx/>
              <a:buChar char="-"/>
            </a:pPr>
            <a:r>
              <a:rPr lang="vi-VN" sz="3200" dirty="0">
                <a:latin typeface="Times New Roman" panose="02020603050405020304" pitchFamily="18" charset="0"/>
                <a:cs typeface="Times New Roman" panose="02020603050405020304" pitchFamily="18" charset="0"/>
              </a:rPr>
              <a:t>Thông báo</a:t>
            </a:r>
          </a:p>
          <a:p>
            <a:pPr marL="457200" indent="-457200">
              <a:buFontTx/>
              <a:buChar char="-"/>
            </a:pPr>
            <a:r>
              <a:rPr lang="vi-VN" sz="3200" dirty="0">
                <a:latin typeface="Times New Roman" panose="02020603050405020304" pitchFamily="18" charset="0"/>
                <a:cs typeface="Times New Roman" panose="02020603050405020304" pitchFamily="18" charset="0"/>
              </a:rPr>
              <a:t>Tải sách lên</a:t>
            </a:r>
          </a:p>
          <a:p>
            <a:pPr marL="457200" indent="-457200">
              <a:buFontTx/>
              <a:buChar char="-"/>
            </a:pPr>
            <a:r>
              <a:rPr lang="vi-VN" sz="3200" dirty="0">
                <a:latin typeface="Times New Roman" panose="02020603050405020304" pitchFamily="18" charset="0"/>
                <a:cs typeface="Times New Roman" panose="02020603050405020304" pitchFamily="18" charset="0"/>
              </a:rPr>
              <a:t>Tài khoản</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3734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FD055-BB8D-D0F8-C712-91648FA6C6F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3E7109D-7134-C53F-F261-7C7F671AAECF}"/>
              </a:ext>
            </a:extLst>
          </p:cNvPr>
          <p:cNvSpPr txBox="1"/>
          <p:nvPr/>
        </p:nvSpPr>
        <p:spPr>
          <a:xfrm>
            <a:off x="4800600" y="7592968"/>
            <a:ext cx="5215572" cy="593304"/>
          </a:xfrm>
          <a:prstGeom prst="rect">
            <a:avLst/>
          </a:prstGeom>
          <a:noFill/>
        </p:spPr>
        <p:txBody>
          <a:bodyPr wrap="square">
            <a:spAutoFit/>
          </a:bodyPr>
          <a:lstStyle/>
          <a:p>
            <a:pPr>
              <a:lnSpc>
                <a:spcPct val="107000"/>
              </a:lnSpc>
              <a:spcAft>
                <a:spcPts val="800"/>
              </a:spcAft>
            </a:pPr>
            <a:r>
              <a:rPr lang="vi-VN" sz="3200" dirty="0">
                <a:solidFill>
                  <a:schemeClr val="accent6"/>
                </a:solidFill>
                <a:effectLst/>
                <a:latin typeface="+mj-lt"/>
                <a:ea typeface="Times New Roman" panose="02020603050405020304" pitchFamily="18" charset="0"/>
              </a:rPr>
              <a:t>- Thiết kế giao diện Thư Viện</a:t>
            </a:r>
            <a:endParaRPr lang="en-US" sz="3200" dirty="0">
              <a:solidFill>
                <a:schemeClr val="accent6"/>
              </a:solidFill>
              <a:effectLst/>
              <a:latin typeface="+mj-lt"/>
              <a:ea typeface="Calibri" panose="020F0502020204030204" pitchFamily="34" charset="0"/>
            </a:endParaRPr>
          </a:p>
        </p:txBody>
      </p:sp>
      <p:grpSp>
        <p:nvGrpSpPr>
          <p:cNvPr id="5" name="Group 6">
            <a:extLst>
              <a:ext uri="{FF2B5EF4-FFF2-40B4-BE49-F238E27FC236}">
                <a16:creationId xmlns:a16="http://schemas.microsoft.com/office/drawing/2014/main" id="{C7B2B575-3737-B27E-D6A1-8ABD74F59EA6}"/>
              </a:ext>
            </a:extLst>
          </p:cNvPr>
          <p:cNvGrpSpPr/>
          <p:nvPr/>
        </p:nvGrpSpPr>
        <p:grpSpPr>
          <a:xfrm>
            <a:off x="609600" y="428420"/>
            <a:ext cx="9832423" cy="928352"/>
            <a:chOff x="-43371" y="-66675"/>
            <a:chExt cx="1806719" cy="299947"/>
          </a:xfrm>
        </p:grpSpPr>
        <p:sp>
          <p:nvSpPr>
            <p:cNvPr id="6" name="Freeform 7">
              <a:extLst>
                <a:ext uri="{FF2B5EF4-FFF2-40B4-BE49-F238E27FC236}">
                  <a16:creationId xmlns:a16="http://schemas.microsoft.com/office/drawing/2014/main" id="{6220CE33-079E-BA4D-6B79-0E2ED5F563E8}"/>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7" name="TextBox 8">
              <a:extLst>
                <a:ext uri="{FF2B5EF4-FFF2-40B4-BE49-F238E27FC236}">
                  <a16:creationId xmlns:a16="http://schemas.microsoft.com/office/drawing/2014/main" id="{D3DFFEEB-F3DF-BDC3-89C7-BBFEDCDB9DC6}"/>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3200" dirty="0">
                  <a:solidFill>
                    <a:srgbClr val="FFFFFF"/>
                  </a:solidFill>
                  <a:latin typeface="+mj-lt"/>
                  <a:ea typeface="Hero"/>
                  <a:cs typeface="Hero"/>
                  <a:sym typeface="Hero"/>
                </a:rPr>
                <a:t>3.2. </a:t>
              </a:r>
              <a:r>
                <a:rPr lang="vi-VN" sz="3600" dirty="0">
                  <a:solidFill>
                    <a:schemeClr val="bg1"/>
                  </a:solidFill>
                  <a:effectLst/>
                  <a:latin typeface="+mj-lt"/>
                  <a:ea typeface="Times New Roman" panose="02020603050405020304" pitchFamily="18" charset="0"/>
                </a:rPr>
                <a:t>Thiết kế giao diện cho </a:t>
              </a:r>
              <a:r>
                <a:rPr lang="vi-VN" sz="3600" dirty="0" err="1">
                  <a:solidFill>
                    <a:schemeClr val="bg1"/>
                  </a:solidFill>
                  <a:effectLst/>
                  <a:latin typeface="+mj-lt"/>
                  <a:ea typeface="Times New Roman" panose="02020603050405020304" pitchFamily="18" charset="0"/>
                </a:rPr>
                <a:t>App</a:t>
              </a:r>
              <a:r>
                <a:rPr lang="vi-VN" sz="3600" dirty="0">
                  <a:solidFill>
                    <a:schemeClr val="bg1"/>
                  </a:solidFill>
                  <a:effectLst/>
                  <a:latin typeface="+mj-lt"/>
                  <a:ea typeface="Times New Roman" panose="02020603050405020304" pitchFamily="18" charset="0"/>
                </a:rPr>
                <a:t> đọc sách </a:t>
              </a:r>
              <a:r>
                <a:rPr lang="vi-VN" sz="3600" dirty="0" err="1">
                  <a:solidFill>
                    <a:schemeClr val="bg1"/>
                  </a:solidFill>
                  <a:effectLst/>
                  <a:latin typeface="+mj-lt"/>
                  <a:ea typeface="Times New Roman" panose="02020603050405020304" pitchFamily="18" charset="0"/>
                </a:rPr>
                <a:t>Wisdom</a:t>
              </a:r>
              <a:endParaRPr lang="en-US" sz="3600" dirty="0">
                <a:solidFill>
                  <a:schemeClr val="bg1"/>
                </a:solidFill>
                <a:latin typeface="+mj-lt"/>
                <a:ea typeface="Hero"/>
                <a:cs typeface="Hero"/>
                <a:sym typeface="Hero"/>
              </a:endParaRPr>
            </a:p>
          </p:txBody>
        </p:sp>
      </p:grpSp>
      <p:sp>
        <p:nvSpPr>
          <p:cNvPr id="8" name="TextBox 7">
            <a:extLst>
              <a:ext uri="{FF2B5EF4-FFF2-40B4-BE49-F238E27FC236}">
                <a16:creationId xmlns:a16="http://schemas.microsoft.com/office/drawing/2014/main" id="{BE4F113C-702F-3F98-3978-B1AA443C1FAA}"/>
              </a:ext>
            </a:extLst>
          </p:cNvPr>
          <p:cNvSpPr txBox="1"/>
          <p:nvPr/>
        </p:nvSpPr>
        <p:spPr>
          <a:xfrm>
            <a:off x="624840" y="1468569"/>
            <a:ext cx="7392591" cy="1225464"/>
          </a:xfrm>
          <a:prstGeom prst="rect">
            <a:avLst/>
          </a:prstGeom>
          <a:noFill/>
        </p:spPr>
        <p:txBody>
          <a:bodyPr wrap="square">
            <a:spAutoFit/>
          </a:bodyPr>
          <a:lstStyle/>
          <a:p>
            <a:pPr>
              <a:lnSpc>
                <a:spcPct val="107000"/>
              </a:lnSpc>
              <a:spcAft>
                <a:spcPts val="800"/>
              </a:spcAft>
            </a:pPr>
            <a:r>
              <a:rPr lang="vi-VN" sz="3200" dirty="0">
                <a:effectLst/>
                <a:latin typeface="+mj-lt"/>
                <a:ea typeface="Times New Roman" panose="02020603050405020304" pitchFamily="18" charset="0"/>
              </a:rPr>
              <a:t>3.2.</a:t>
            </a:r>
            <a:r>
              <a:rPr lang="vi-VN" sz="3200" dirty="0">
                <a:latin typeface="+mj-lt"/>
                <a:ea typeface="Times New Roman" panose="02020603050405020304" pitchFamily="18" charset="0"/>
              </a:rPr>
              <a:t>3</a:t>
            </a:r>
            <a:r>
              <a:rPr lang="vi-VN" sz="3200" dirty="0">
                <a:effectLst/>
                <a:latin typeface="+mj-lt"/>
                <a:ea typeface="Times New Roman" panose="02020603050405020304" pitchFamily="18" charset="0"/>
              </a:rPr>
              <a:t> </a:t>
            </a:r>
            <a:r>
              <a:rPr lang="vi-VN" sz="3200" dirty="0">
                <a:latin typeface="+mj-lt"/>
                <a:ea typeface="Times New Roman" panose="02020603050405020304" pitchFamily="18" charset="0"/>
              </a:rPr>
              <a:t>Thiết kế giao diện các chức năng</a:t>
            </a:r>
            <a:r>
              <a:rPr lang="vi-VN" sz="3200" dirty="0">
                <a:effectLst/>
                <a:latin typeface="+mj-lt"/>
                <a:ea typeface="Times New Roman" panose="02020603050405020304" pitchFamily="18" charset="0"/>
              </a:rPr>
              <a:t> </a:t>
            </a:r>
            <a:endParaRPr lang="en-US" sz="3200" dirty="0">
              <a:effectLst/>
              <a:latin typeface="+mj-lt"/>
              <a:ea typeface="Calibri" panose="020F0502020204030204" pitchFamily="34" charset="0"/>
            </a:endParaRPr>
          </a:p>
          <a:p>
            <a:pPr marL="0" marR="0">
              <a:lnSpc>
                <a:spcPct val="107000"/>
              </a:lnSpc>
              <a:spcAft>
                <a:spcPts val="800"/>
              </a:spcAft>
            </a:pPr>
            <a:endParaRPr lang="en-US" sz="3200" dirty="0">
              <a:effectLst/>
              <a:latin typeface="+mj-lt"/>
              <a:ea typeface="Calibri" panose="020F0502020204030204" pitchFamily="34" charset="0"/>
            </a:endParaRPr>
          </a:p>
        </p:txBody>
      </p:sp>
      <p:pic>
        <p:nvPicPr>
          <p:cNvPr id="2" name="image44.png">
            <a:extLst>
              <a:ext uri="{FF2B5EF4-FFF2-40B4-BE49-F238E27FC236}">
                <a16:creationId xmlns:a16="http://schemas.microsoft.com/office/drawing/2014/main" id="{26C61EBB-0DCB-C3C9-1824-7F0F8F6AF399}"/>
              </a:ext>
            </a:extLst>
          </p:cNvPr>
          <p:cNvPicPr/>
          <p:nvPr/>
        </p:nvPicPr>
        <p:blipFill>
          <a:blip r:embed="rId2"/>
          <a:srcRect/>
          <a:stretch>
            <a:fillRect/>
          </a:stretch>
        </p:blipFill>
        <p:spPr>
          <a:xfrm>
            <a:off x="11430000" y="1028700"/>
            <a:ext cx="4876800" cy="8458200"/>
          </a:xfrm>
          <a:prstGeom prst="rect">
            <a:avLst/>
          </a:prstGeom>
          <a:ln/>
        </p:spPr>
      </p:pic>
      <p:sp>
        <p:nvSpPr>
          <p:cNvPr id="10" name="TextBox 9">
            <a:extLst>
              <a:ext uri="{FF2B5EF4-FFF2-40B4-BE49-F238E27FC236}">
                <a16:creationId xmlns:a16="http://schemas.microsoft.com/office/drawing/2014/main" id="{1632AA08-E4B4-71CB-2DCB-E668AB5016DD}"/>
              </a:ext>
            </a:extLst>
          </p:cNvPr>
          <p:cNvSpPr txBox="1"/>
          <p:nvPr/>
        </p:nvSpPr>
        <p:spPr>
          <a:xfrm>
            <a:off x="845631" y="3162300"/>
            <a:ext cx="9360361" cy="2174121"/>
          </a:xfrm>
          <a:prstGeom prst="rect">
            <a:avLst/>
          </a:prstGeom>
          <a:noFill/>
        </p:spPr>
        <p:txBody>
          <a:bodyPr wrap="square">
            <a:spAutoFit/>
          </a:bodyPr>
          <a:lstStyle/>
          <a:p>
            <a:pPr marL="0" marR="0">
              <a:lnSpc>
                <a:spcPct val="107000"/>
              </a:lnSpc>
              <a:spcAft>
                <a:spcPts val="800"/>
              </a:spcAft>
              <a:tabLst>
                <a:tab pos="2065020" algn="l"/>
              </a:tabLst>
            </a:pPr>
            <a:r>
              <a:rPr lang="vi-VN" sz="3200" dirty="0">
                <a:effectLst/>
                <a:latin typeface="Times New Roman" panose="02020603050405020304" pitchFamily="18" charset="0"/>
                <a:ea typeface="Times New Roman" panose="02020603050405020304" pitchFamily="18" charset="0"/>
              </a:rPr>
              <a:t> Giúp phân chia sách ra từng thể loại, khiến người đọc có thể dễ dàng chọn đọc những sách mà mình mong muốn một cách nhanh nhất. Riêng </a:t>
            </a:r>
            <a:r>
              <a:rPr lang="vi-VN" sz="3200" dirty="0" err="1">
                <a:effectLst/>
                <a:latin typeface="Times New Roman" panose="02020603050405020304" pitchFamily="18" charset="0"/>
                <a:ea typeface="Times New Roman" panose="02020603050405020304" pitchFamily="18" charset="0"/>
              </a:rPr>
              <a:t>Admin</a:t>
            </a:r>
            <a:r>
              <a:rPr lang="vi-VN" sz="3200" dirty="0">
                <a:effectLst/>
                <a:latin typeface="Times New Roman" panose="02020603050405020304" pitchFamily="18" charset="0"/>
                <a:ea typeface="Times New Roman" panose="02020603050405020304" pitchFamily="18" charset="0"/>
              </a:rPr>
              <a:t> có thể tùy ý thêm những thể loại khác.</a:t>
            </a:r>
            <a:endParaRPr lang="en-US" sz="32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161184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AB636-B5D6-8D49-D0DA-12631EC0690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4AA013D-B47E-CFD8-00FF-FEDEEACE371B}"/>
              </a:ext>
            </a:extLst>
          </p:cNvPr>
          <p:cNvSpPr txBox="1"/>
          <p:nvPr/>
        </p:nvSpPr>
        <p:spPr>
          <a:xfrm>
            <a:off x="4800599" y="7592968"/>
            <a:ext cx="5641423" cy="593304"/>
          </a:xfrm>
          <a:prstGeom prst="rect">
            <a:avLst/>
          </a:prstGeom>
          <a:noFill/>
        </p:spPr>
        <p:txBody>
          <a:bodyPr wrap="square">
            <a:spAutoFit/>
          </a:bodyPr>
          <a:lstStyle/>
          <a:p>
            <a:pPr>
              <a:lnSpc>
                <a:spcPct val="107000"/>
              </a:lnSpc>
              <a:spcAft>
                <a:spcPts val="800"/>
              </a:spcAft>
            </a:pPr>
            <a:r>
              <a:rPr lang="vi-VN" sz="3200" dirty="0">
                <a:solidFill>
                  <a:schemeClr val="accent6"/>
                </a:solidFill>
                <a:effectLst/>
                <a:latin typeface="+mj-lt"/>
                <a:ea typeface="Times New Roman" panose="02020603050405020304" pitchFamily="18" charset="0"/>
              </a:rPr>
              <a:t>- Thiết kế giao </a:t>
            </a:r>
            <a:r>
              <a:rPr lang="vi-VN" sz="3200">
                <a:solidFill>
                  <a:schemeClr val="accent6"/>
                </a:solidFill>
                <a:effectLst/>
                <a:latin typeface="+mj-lt"/>
                <a:ea typeface="Times New Roman" panose="02020603050405020304" pitchFamily="18" charset="0"/>
              </a:rPr>
              <a:t>diện Thông Báo</a:t>
            </a:r>
            <a:endParaRPr lang="en-US" sz="3200" dirty="0">
              <a:solidFill>
                <a:schemeClr val="accent6"/>
              </a:solidFill>
              <a:effectLst/>
              <a:latin typeface="+mj-lt"/>
              <a:ea typeface="Calibri" panose="020F0502020204030204" pitchFamily="34" charset="0"/>
            </a:endParaRPr>
          </a:p>
        </p:txBody>
      </p:sp>
      <p:grpSp>
        <p:nvGrpSpPr>
          <p:cNvPr id="5" name="Group 6">
            <a:extLst>
              <a:ext uri="{FF2B5EF4-FFF2-40B4-BE49-F238E27FC236}">
                <a16:creationId xmlns:a16="http://schemas.microsoft.com/office/drawing/2014/main" id="{846614DB-633D-88E7-297D-CD717A96CBDC}"/>
              </a:ext>
            </a:extLst>
          </p:cNvPr>
          <p:cNvGrpSpPr/>
          <p:nvPr/>
        </p:nvGrpSpPr>
        <p:grpSpPr>
          <a:xfrm>
            <a:off x="609600" y="428420"/>
            <a:ext cx="9832423" cy="928352"/>
            <a:chOff x="-43371" y="-66675"/>
            <a:chExt cx="1806719" cy="299947"/>
          </a:xfrm>
        </p:grpSpPr>
        <p:sp>
          <p:nvSpPr>
            <p:cNvPr id="6" name="Freeform 7">
              <a:extLst>
                <a:ext uri="{FF2B5EF4-FFF2-40B4-BE49-F238E27FC236}">
                  <a16:creationId xmlns:a16="http://schemas.microsoft.com/office/drawing/2014/main" id="{87CE654B-1D77-2F4D-6F59-E216C2EE5F12}"/>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7" name="TextBox 8">
              <a:extLst>
                <a:ext uri="{FF2B5EF4-FFF2-40B4-BE49-F238E27FC236}">
                  <a16:creationId xmlns:a16="http://schemas.microsoft.com/office/drawing/2014/main" id="{3EC19E8C-58FF-BC77-1F42-DCA8AE2C00FA}"/>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3200" dirty="0">
                  <a:solidFill>
                    <a:srgbClr val="FFFFFF"/>
                  </a:solidFill>
                  <a:latin typeface="+mj-lt"/>
                  <a:ea typeface="Hero"/>
                  <a:cs typeface="Hero"/>
                  <a:sym typeface="Hero"/>
                </a:rPr>
                <a:t>3.2. </a:t>
              </a:r>
              <a:r>
                <a:rPr lang="vi-VN" sz="3600" dirty="0">
                  <a:solidFill>
                    <a:schemeClr val="bg1"/>
                  </a:solidFill>
                  <a:effectLst/>
                  <a:latin typeface="+mj-lt"/>
                  <a:ea typeface="Times New Roman" panose="02020603050405020304" pitchFamily="18" charset="0"/>
                </a:rPr>
                <a:t>Thiết kế giao diện cho </a:t>
              </a:r>
              <a:r>
                <a:rPr lang="vi-VN" sz="3600" dirty="0" err="1">
                  <a:solidFill>
                    <a:schemeClr val="bg1"/>
                  </a:solidFill>
                  <a:effectLst/>
                  <a:latin typeface="+mj-lt"/>
                  <a:ea typeface="Times New Roman" panose="02020603050405020304" pitchFamily="18" charset="0"/>
                </a:rPr>
                <a:t>App</a:t>
              </a:r>
              <a:r>
                <a:rPr lang="vi-VN" sz="3600" dirty="0">
                  <a:solidFill>
                    <a:schemeClr val="bg1"/>
                  </a:solidFill>
                  <a:effectLst/>
                  <a:latin typeface="+mj-lt"/>
                  <a:ea typeface="Times New Roman" panose="02020603050405020304" pitchFamily="18" charset="0"/>
                </a:rPr>
                <a:t> đọc sách </a:t>
              </a:r>
              <a:r>
                <a:rPr lang="vi-VN" sz="3600" dirty="0" err="1">
                  <a:solidFill>
                    <a:schemeClr val="bg1"/>
                  </a:solidFill>
                  <a:effectLst/>
                  <a:latin typeface="+mj-lt"/>
                  <a:ea typeface="Times New Roman" panose="02020603050405020304" pitchFamily="18" charset="0"/>
                </a:rPr>
                <a:t>Wisdom</a:t>
              </a:r>
              <a:endParaRPr lang="en-US" sz="3600" dirty="0">
                <a:solidFill>
                  <a:schemeClr val="bg1"/>
                </a:solidFill>
                <a:latin typeface="+mj-lt"/>
                <a:ea typeface="Hero"/>
                <a:cs typeface="Hero"/>
                <a:sym typeface="Hero"/>
              </a:endParaRPr>
            </a:p>
          </p:txBody>
        </p:sp>
      </p:grpSp>
      <p:sp>
        <p:nvSpPr>
          <p:cNvPr id="8" name="TextBox 7">
            <a:extLst>
              <a:ext uri="{FF2B5EF4-FFF2-40B4-BE49-F238E27FC236}">
                <a16:creationId xmlns:a16="http://schemas.microsoft.com/office/drawing/2014/main" id="{B0822503-08BF-0738-A24C-388EF9821D4F}"/>
              </a:ext>
            </a:extLst>
          </p:cNvPr>
          <p:cNvSpPr txBox="1"/>
          <p:nvPr/>
        </p:nvSpPr>
        <p:spPr>
          <a:xfrm>
            <a:off x="624840" y="1468569"/>
            <a:ext cx="7392591" cy="1225464"/>
          </a:xfrm>
          <a:prstGeom prst="rect">
            <a:avLst/>
          </a:prstGeom>
          <a:noFill/>
        </p:spPr>
        <p:txBody>
          <a:bodyPr wrap="square">
            <a:spAutoFit/>
          </a:bodyPr>
          <a:lstStyle/>
          <a:p>
            <a:pPr>
              <a:lnSpc>
                <a:spcPct val="107000"/>
              </a:lnSpc>
              <a:spcAft>
                <a:spcPts val="800"/>
              </a:spcAft>
            </a:pPr>
            <a:r>
              <a:rPr lang="vi-VN" sz="3200" dirty="0">
                <a:effectLst/>
                <a:latin typeface="+mj-lt"/>
                <a:ea typeface="Times New Roman" panose="02020603050405020304" pitchFamily="18" charset="0"/>
              </a:rPr>
              <a:t>3.2.</a:t>
            </a:r>
            <a:r>
              <a:rPr lang="vi-VN" sz="3200" dirty="0">
                <a:latin typeface="+mj-lt"/>
                <a:ea typeface="Times New Roman" panose="02020603050405020304" pitchFamily="18" charset="0"/>
              </a:rPr>
              <a:t>3</a:t>
            </a:r>
            <a:r>
              <a:rPr lang="vi-VN" sz="3200" dirty="0">
                <a:effectLst/>
                <a:latin typeface="+mj-lt"/>
                <a:ea typeface="Times New Roman" panose="02020603050405020304" pitchFamily="18" charset="0"/>
              </a:rPr>
              <a:t> </a:t>
            </a:r>
            <a:r>
              <a:rPr lang="vi-VN" sz="3200" dirty="0">
                <a:latin typeface="+mj-lt"/>
                <a:ea typeface="Times New Roman" panose="02020603050405020304" pitchFamily="18" charset="0"/>
              </a:rPr>
              <a:t>Thiết kế giao diện các chức năng</a:t>
            </a:r>
            <a:r>
              <a:rPr lang="vi-VN" sz="3200" dirty="0">
                <a:effectLst/>
                <a:latin typeface="+mj-lt"/>
                <a:ea typeface="Times New Roman" panose="02020603050405020304" pitchFamily="18" charset="0"/>
              </a:rPr>
              <a:t> </a:t>
            </a:r>
            <a:endParaRPr lang="en-US" sz="3200" dirty="0">
              <a:effectLst/>
              <a:latin typeface="+mj-lt"/>
              <a:ea typeface="Calibri" panose="020F0502020204030204" pitchFamily="34" charset="0"/>
            </a:endParaRPr>
          </a:p>
          <a:p>
            <a:pPr marL="0" marR="0">
              <a:lnSpc>
                <a:spcPct val="107000"/>
              </a:lnSpc>
              <a:spcAft>
                <a:spcPts val="800"/>
              </a:spcAft>
            </a:pPr>
            <a:endParaRPr lang="en-US" sz="3200" dirty="0">
              <a:effectLst/>
              <a:latin typeface="+mj-lt"/>
              <a:ea typeface="Calibri" panose="020F0502020204030204" pitchFamily="34" charset="0"/>
            </a:endParaRPr>
          </a:p>
        </p:txBody>
      </p:sp>
      <p:pic>
        <p:nvPicPr>
          <p:cNvPr id="3" name="image30.png">
            <a:extLst>
              <a:ext uri="{FF2B5EF4-FFF2-40B4-BE49-F238E27FC236}">
                <a16:creationId xmlns:a16="http://schemas.microsoft.com/office/drawing/2014/main" id="{1507FA48-7174-489C-4375-AF7A2F8434F9}"/>
              </a:ext>
            </a:extLst>
          </p:cNvPr>
          <p:cNvPicPr/>
          <p:nvPr/>
        </p:nvPicPr>
        <p:blipFill>
          <a:blip r:embed="rId2"/>
          <a:srcRect/>
          <a:stretch>
            <a:fillRect/>
          </a:stretch>
        </p:blipFill>
        <p:spPr>
          <a:xfrm>
            <a:off x="11049000" y="914400"/>
            <a:ext cx="4876800" cy="8458200"/>
          </a:xfrm>
          <a:prstGeom prst="rect">
            <a:avLst/>
          </a:prstGeom>
          <a:ln/>
        </p:spPr>
      </p:pic>
      <p:sp>
        <p:nvSpPr>
          <p:cNvPr id="10" name="TextBox 9">
            <a:extLst>
              <a:ext uri="{FF2B5EF4-FFF2-40B4-BE49-F238E27FC236}">
                <a16:creationId xmlns:a16="http://schemas.microsoft.com/office/drawing/2014/main" id="{7437E54F-6D04-B57F-FB1F-B58E2AAFE1BF}"/>
              </a:ext>
            </a:extLst>
          </p:cNvPr>
          <p:cNvSpPr txBox="1"/>
          <p:nvPr/>
        </p:nvSpPr>
        <p:spPr>
          <a:xfrm>
            <a:off x="213359" y="2476500"/>
            <a:ext cx="9977393" cy="1120243"/>
          </a:xfrm>
          <a:prstGeom prst="rect">
            <a:avLst/>
          </a:prstGeom>
          <a:noFill/>
        </p:spPr>
        <p:txBody>
          <a:bodyPr wrap="square">
            <a:spAutoFit/>
          </a:bodyPr>
          <a:lstStyle/>
          <a:p>
            <a:pPr marL="457200" marR="0">
              <a:lnSpc>
                <a:spcPct val="107000"/>
              </a:lnSpc>
              <a:spcAft>
                <a:spcPts val="800"/>
              </a:spcAft>
              <a:tabLst>
                <a:tab pos="2065020" algn="l"/>
              </a:tabLst>
            </a:pPr>
            <a:r>
              <a:rPr lang="vi-VN" sz="3200" dirty="0">
                <a:effectLst/>
                <a:latin typeface="Times New Roman" panose="02020603050405020304" pitchFamily="18" charset="0"/>
                <a:ea typeface="Times New Roman" panose="02020603050405020304" pitchFamily="18" charset="0"/>
              </a:rPr>
              <a:t>Giao diện thông báo giúp cập nhật thông tin mới nhất về các sách mới </a:t>
            </a:r>
            <a:endParaRPr lang="en-US" sz="32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913625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EDC99-8492-95B9-9594-8C2C3A7F590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35F44B8-4E43-D790-7A6B-C79407816692}"/>
              </a:ext>
            </a:extLst>
          </p:cNvPr>
          <p:cNvSpPr txBox="1"/>
          <p:nvPr/>
        </p:nvSpPr>
        <p:spPr>
          <a:xfrm>
            <a:off x="4800599" y="7592968"/>
            <a:ext cx="5641423" cy="593304"/>
          </a:xfrm>
          <a:prstGeom prst="rect">
            <a:avLst/>
          </a:prstGeom>
          <a:noFill/>
        </p:spPr>
        <p:txBody>
          <a:bodyPr wrap="square">
            <a:spAutoFit/>
          </a:bodyPr>
          <a:lstStyle/>
          <a:p>
            <a:pPr>
              <a:lnSpc>
                <a:spcPct val="107000"/>
              </a:lnSpc>
              <a:spcAft>
                <a:spcPts val="800"/>
              </a:spcAft>
            </a:pPr>
            <a:r>
              <a:rPr lang="vi-VN" sz="3200" dirty="0">
                <a:solidFill>
                  <a:schemeClr val="accent6"/>
                </a:solidFill>
                <a:effectLst/>
                <a:latin typeface="+mj-lt"/>
                <a:ea typeface="Times New Roman" panose="02020603050405020304" pitchFamily="18" charset="0"/>
              </a:rPr>
              <a:t>- Thiết kế giao diện Tài Khoản</a:t>
            </a:r>
            <a:endParaRPr lang="en-US" sz="3200" dirty="0">
              <a:solidFill>
                <a:schemeClr val="accent6"/>
              </a:solidFill>
              <a:effectLst/>
              <a:latin typeface="+mj-lt"/>
              <a:ea typeface="Calibri" panose="020F0502020204030204" pitchFamily="34" charset="0"/>
            </a:endParaRPr>
          </a:p>
        </p:txBody>
      </p:sp>
      <p:grpSp>
        <p:nvGrpSpPr>
          <p:cNvPr id="5" name="Group 6">
            <a:extLst>
              <a:ext uri="{FF2B5EF4-FFF2-40B4-BE49-F238E27FC236}">
                <a16:creationId xmlns:a16="http://schemas.microsoft.com/office/drawing/2014/main" id="{009110E7-652C-05C4-B372-15A81253ADAF}"/>
              </a:ext>
            </a:extLst>
          </p:cNvPr>
          <p:cNvGrpSpPr/>
          <p:nvPr/>
        </p:nvGrpSpPr>
        <p:grpSpPr>
          <a:xfrm>
            <a:off x="609600" y="428420"/>
            <a:ext cx="9832423" cy="928352"/>
            <a:chOff x="-43371" y="-66675"/>
            <a:chExt cx="1806719" cy="299947"/>
          </a:xfrm>
        </p:grpSpPr>
        <p:sp>
          <p:nvSpPr>
            <p:cNvPr id="6" name="Freeform 7">
              <a:extLst>
                <a:ext uri="{FF2B5EF4-FFF2-40B4-BE49-F238E27FC236}">
                  <a16:creationId xmlns:a16="http://schemas.microsoft.com/office/drawing/2014/main" id="{AEE1253F-7666-3FB6-3C58-2379A8390454}"/>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7" name="TextBox 8">
              <a:extLst>
                <a:ext uri="{FF2B5EF4-FFF2-40B4-BE49-F238E27FC236}">
                  <a16:creationId xmlns:a16="http://schemas.microsoft.com/office/drawing/2014/main" id="{A89AD69A-D472-9BD2-A5DA-6A688B0794F1}"/>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3200" dirty="0">
                  <a:solidFill>
                    <a:srgbClr val="FFFFFF"/>
                  </a:solidFill>
                  <a:latin typeface="+mj-lt"/>
                  <a:ea typeface="Hero"/>
                  <a:cs typeface="Hero"/>
                  <a:sym typeface="Hero"/>
                </a:rPr>
                <a:t>3.2. </a:t>
              </a:r>
              <a:r>
                <a:rPr lang="vi-VN" sz="3600" dirty="0">
                  <a:solidFill>
                    <a:schemeClr val="bg1"/>
                  </a:solidFill>
                  <a:effectLst/>
                  <a:latin typeface="+mj-lt"/>
                  <a:ea typeface="Times New Roman" panose="02020603050405020304" pitchFamily="18" charset="0"/>
                </a:rPr>
                <a:t>Thiết kế giao diện cho </a:t>
              </a:r>
              <a:r>
                <a:rPr lang="vi-VN" sz="3600" dirty="0" err="1">
                  <a:solidFill>
                    <a:schemeClr val="bg1"/>
                  </a:solidFill>
                  <a:effectLst/>
                  <a:latin typeface="+mj-lt"/>
                  <a:ea typeface="Times New Roman" panose="02020603050405020304" pitchFamily="18" charset="0"/>
                </a:rPr>
                <a:t>App</a:t>
              </a:r>
              <a:r>
                <a:rPr lang="vi-VN" sz="3600" dirty="0">
                  <a:solidFill>
                    <a:schemeClr val="bg1"/>
                  </a:solidFill>
                  <a:effectLst/>
                  <a:latin typeface="+mj-lt"/>
                  <a:ea typeface="Times New Roman" panose="02020603050405020304" pitchFamily="18" charset="0"/>
                </a:rPr>
                <a:t> đọc sách </a:t>
              </a:r>
              <a:r>
                <a:rPr lang="vi-VN" sz="3600" dirty="0" err="1">
                  <a:solidFill>
                    <a:schemeClr val="bg1"/>
                  </a:solidFill>
                  <a:effectLst/>
                  <a:latin typeface="+mj-lt"/>
                  <a:ea typeface="Times New Roman" panose="02020603050405020304" pitchFamily="18" charset="0"/>
                </a:rPr>
                <a:t>Wisdom</a:t>
              </a:r>
              <a:endParaRPr lang="en-US" sz="3600" dirty="0">
                <a:solidFill>
                  <a:schemeClr val="bg1"/>
                </a:solidFill>
                <a:latin typeface="+mj-lt"/>
                <a:ea typeface="Hero"/>
                <a:cs typeface="Hero"/>
                <a:sym typeface="Hero"/>
              </a:endParaRPr>
            </a:p>
          </p:txBody>
        </p:sp>
      </p:grpSp>
      <p:sp>
        <p:nvSpPr>
          <p:cNvPr id="8" name="TextBox 7">
            <a:extLst>
              <a:ext uri="{FF2B5EF4-FFF2-40B4-BE49-F238E27FC236}">
                <a16:creationId xmlns:a16="http://schemas.microsoft.com/office/drawing/2014/main" id="{85DB73D9-E430-8F28-C455-44FEA8293311}"/>
              </a:ext>
            </a:extLst>
          </p:cNvPr>
          <p:cNvSpPr txBox="1"/>
          <p:nvPr/>
        </p:nvSpPr>
        <p:spPr>
          <a:xfrm>
            <a:off x="624840" y="1468569"/>
            <a:ext cx="7392591" cy="1225464"/>
          </a:xfrm>
          <a:prstGeom prst="rect">
            <a:avLst/>
          </a:prstGeom>
          <a:noFill/>
        </p:spPr>
        <p:txBody>
          <a:bodyPr wrap="square">
            <a:spAutoFit/>
          </a:bodyPr>
          <a:lstStyle/>
          <a:p>
            <a:pPr>
              <a:lnSpc>
                <a:spcPct val="107000"/>
              </a:lnSpc>
              <a:spcAft>
                <a:spcPts val="800"/>
              </a:spcAft>
            </a:pPr>
            <a:r>
              <a:rPr lang="vi-VN" sz="3200" dirty="0">
                <a:effectLst/>
                <a:latin typeface="+mj-lt"/>
                <a:ea typeface="Times New Roman" panose="02020603050405020304" pitchFamily="18" charset="0"/>
              </a:rPr>
              <a:t>3.2.</a:t>
            </a:r>
            <a:r>
              <a:rPr lang="vi-VN" sz="3200" dirty="0">
                <a:latin typeface="+mj-lt"/>
                <a:ea typeface="Times New Roman" panose="02020603050405020304" pitchFamily="18" charset="0"/>
              </a:rPr>
              <a:t>3</a:t>
            </a:r>
            <a:r>
              <a:rPr lang="vi-VN" sz="3200" dirty="0">
                <a:effectLst/>
                <a:latin typeface="+mj-lt"/>
                <a:ea typeface="Times New Roman" panose="02020603050405020304" pitchFamily="18" charset="0"/>
              </a:rPr>
              <a:t> </a:t>
            </a:r>
            <a:r>
              <a:rPr lang="vi-VN" sz="3200" dirty="0">
                <a:latin typeface="+mj-lt"/>
                <a:ea typeface="Times New Roman" panose="02020603050405020304" pitchFamily="18" charset="0"/>
              </a:rPr>
              <a:t>Thiết kế giao diện các chức năng</a:t>
            </a:r>
            <a:r>
              <a:rPr lang="vi-VN" sz="3200" dirty="0">
                <a:effectLst/>
                <a:latin typeface="+mj-lt"/>
                <a:ea typeface="Times New Roman" panose="02020603050405020304" pitchFamily="18" charset="0"/>
              </a:rPr>
              <a:t> </a:t>
            </a:r>
            <a:endParaRPr lang="en-US" sz="3200" dirty="0">
              <a:effectLst/>
              <a:latin typeface="+mj-lt"/>
              <a:ea typeface="Calibri" panose="020F0502020204030204" pitchFamily="34" charset="0"/>
            </a:endParaRPr>
          </a:p>
          <a:p>
            <a:pPr marL="0" marR="0">
              <a:lnSpc>
                <a:spcPct val="107000"/>
              </a:lnSpc>
              <a:spcAft>
                <a:spcPts val="800"/>
              </a:spcAft>
            </a:pPr>
            <a:endParaRPr lang="en-US" sz="3200" dirty="0">
              <a:effectLst/>
              <a:latin typeface="+mj-lt"/>
              <a:ea typeface="Calibri" panose="020F0502020204030204" pitchFamily="34" charset="0"/>
            </a:endParaRPr>
          </a:p>
        </p:txBody>
      </p:sp>
      <p:sp>
        <p:nvSpPr>
          <p:cNvPr id="10" name="TextBox 9">
            <a:extLst>
              <a:ext uri="{FF2B5EF4-FFF2-40B4-BE49-F238E27FC236}">
                <a16:creationId xmlns:a16="http://schemas.microsoft.com/office/drawing/2014/main" id="{EFF388FC-4280-2FEE-2BBB-CE9CFA49F7E2}"/>
              </a:ext>
            </a:extLst>
          </p:cNvPr>
          <p:cNvSpPr txBox="1"/>
          <p:nvPr/>
        </p:nvSpPr>
        <p:spPr>
          <a:xfrm>
            <a:off x="1" y="2476500"/>
            <a:ext cx="10442022" cy="2906245"/>
          </a:xfrm>
          <a:prstGeom prst="rect">
            <a:avLst/>
          </a:prstGeom>
          <a:noFill/>
        </p:spPr>
        <p:txBody>
          <a:bodyPr wrap="square">
            <a:spAutoFit/>
          </a:bodyPr>
          <a:lstStyle/>
          <a:p>
            <a:pPr marL="457200" marR="0">
              <a:lnSpc>
                <a:spcPct val="107000"/>
              </a:lnSpc>
              <a:spcAft>
                <a:spcPts val="800"/>
              </a:spcAft>
              <a:tabLst>
                <a:tab pos="2065020" algn="l"/>
              </a:tabLst>
            </a:pPr>
            <a:r>
              <a:rPr lang="vi-VN" sz="3200" dirty="0">
                <a:effectLst/>
                <a:latin typeface="+mj-lt"/>
                <a:ea typeface="Times New Roman" panose="02020603050405020304" pitchFamily="18" charset="0"/>
              </a:rPr>
              <a:t> Giao diện tài khoản thông báo về tài khoản được sử dụng để đăng nhập, ngày tạo. Nút chuyển </a:t>
            </a:r>
            <a:r>
              <a:rPr lang="vi-VN" sz="3200" dirty="0" err="1">
                <a:effectLst/>
                <a:latin typeface="+mj-lt"/>
                <a:ea typeface="Times New Roman" panose="02020603050405020304" pitchFamily="18" charset="0"/>
              </a:rPr>
              <a:t>mode</a:t>
            </a:r>
            <a:r>
              <a:rPr lang="vi-VN" sz="3200" dirty="0">
                <a:effectLst/>
                <a:latin typeface="+mj-lt"/>
                <a:ea typeface="Times New Roman" panose="02020603050405020304" pitchFamily="18" charset="0"/>
              </a:rPr>
              <a:t> đọc để có thể chọn đọc sách dưới trang thái đen trắng tùy thích. </a:t>
            </a:r>
          </a:p>
          <a:p>
            <a:pPr marL="457200" marR="0">
              <a:lnSpc>
                <a:spcPct val="107000"/>
              </a:lnSpc>
              <a:spcAft>
                <a:spcPts val="800"/>
              </a:spcAft>
              <a:tabLst>
                <a:tab pos="2065020" algn="l"/>
              </a:tabLst>
            </a:pPr>
            <a:r>
              <a:rPr lang="vi-VN" sz="3200" dirty="0">
                <a:effectLst/>
                <a:latin typeface="+mj-lt"/>
                <a:ea typeface="Times New Roman" panose="02020603050405020304" pitchFamily="18" charset="0"/>
              </a:rPr>
              <a:t>Các sách đã thêm vào thư viện yêu thích của bản thân.</a:t>
            </a:r>
            <a:endParaRPr lang="en-US" sz="3200" dirty="0">
              <a:effectLst/>
              <a:latin typeface="+mj-lt"/>
              <a:ea typeface="Calibri" panose="020F0502020204030204" pitchFamily="34" charset="0"/>
            </a:endParaRPr>
          </a:p>
          <a:p>
            <a:pPr marL="457200" marR="0">
              <a:lnSpc>
                <a:spcPct val="107000"/>
              </a:lnSpc>
              <a:spcAft>
                <a:spcPts val="800"/>
              </a:spcAft>
              <a:tabLst>
                <a:tab pos="2065020" algn="l"/>
              </a:tabLst>
            </a:pPr>
            <a:r>
              <a:rPr lang="vi-VN" sz="3200" dirty="0">
                <a:effectLst/>
                <a:latin typeface="+mj-lt"/>
                <a:ea typeface="Times New Roman" panose="02020603050405020304" pitchFamily="18" charset="0"/>
              </a:rPr>
              <a:t>Nút đổi mật khẩu, xóa tài khoản và đăng xuất.</a:t>
            </a:r>
            <a:endParaRPr lang="en-US" sz="3200" dirty="0">
              <a:effectLst/>
              <a:latin typeface="+mj-lt"/>
              <a:ea typeface="Calibri" panose="020F0502020204030204" pitchFamily="34" charset="0"/>
            </a:endParaRPr>
          </a:p>
        </p:txBody>
      </p:sp>
      <p:pic>
        <p:nvPicPr>
          <p:cNvPr id="2" name="image10.png">
            <a:extLst>
              <a:ext uri="{FF2B5EF4-FFF2-40B4-BE49-F238E27FC236}">
                <a16:creationId xmlns:a16="http://schemas.microsoft.com/office/drawing/2014/main" id="{D41871E4-9DEC-6777-6ECF-2DC4F9DE8EB4}"/>
              </a:ext>
            </a:extLst>
          </p:cNvPr>
          <p:cNvPicPr/>
          <p:nvPr/>
        </p:nvPicPr>
        <p:blipFill>
          <a:blip r:embed="rId2"/>
          <a:srcRect/>
          <a:stretch>
            <a:fillRect/>
          </a:stretch>
        </p:blipFill>
        <p:spPr>
          <a:xfrm>
            <a:off x="11277600" y="892594"/>
            <a:ext cx="5181600" cy="8822906"/>
          </a:xfrm>
          <a:prstGeom prst="rect">
            <a:avLst/>
          </a:prstGeom>
          <a:ln/>
        </p:spPr>
      </p:pic>
    </p:spTree>
    <p:extLst>
      <p:ext uri="{BB962C8B-B14F-4D97-AF65-F5344CB8AC3E}">
        <p14:creationId xmlns:p14="http://schemas.microsoft.com/office/powerpoint/2010/main" val="3223318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6C466-2A4F-FEE6-9090-61123CF4201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9B00C9D-871C-0568-0FDE-6DF62EA09B47}"/>
              </a:ext>
            </a:extLst>
          </p:cNvPr>
          <p:cNvSpPr txBox="1"/>
          <p:nvPr/>
        </p:nvSpPr>
        <p:spPr>
          <a:xfrm>
            <a:off x="5029200" y="8521779"/>
            <a:ext cx="6251022" cy="593304"/>
          </a:xfrm>
          <a:prstGeom prst="rect">
            <a:avLst/>
          </a:prstGeom>
          <a:noFill/>
        </p:spPr>
        <p:txBody>
          <a:bodyPr wrap="square">
            <a:spAutoFit/>
          </a:bodyPr>
          <a:lstStyle/>
          <a:p>
            <a:pPr>
              <a:lnSpc>
                <a:spcPct val="107000"/>
              </a:lnSpc>
              <a:spcAft>
                <a:spcPts val="800"/>
              </a:spcAft>
            </a:pPr>
            <a:r>
              <a:rPr lang="vi-VN" sz="3200" dirty="0">
                <a:solidFill>
                  <a:schemeClr val="accent6"/>
                </a:solidFill>
                <a:effectLst/>
                <a:latin typeface="+mj-lt"/>
                <a:ea typeface="Times New Roman" panose="02020603050405020304" pitchFamily="18" charset="0"/>
              </a:rPr>
              <a:t>- Thiết kế giao </a:t>
            </a:r>
            <a:r>
              <a:rPr lang="vi-VN" sz="3200">
                <a:solidFill>
                  <a:schemeClr val="accent6"/>
                </a:solidFill>
                <a:effectLst/>
                <a:latin typeface="+mj-lt"/>
                <a:ea typeface="Times New Roman" panose="02020603050405020304" pitchFamily="18" charset="0"/>
              </a:rPr>
              <a:t>diện Thông Tin Sách</a:t>
            </a:r>
            <a:endParaRPr lang="en-US" sz="3200" dirty="0">
              <a:solidFill>
                <a:schemeClr val="accent6"/>
              </a:solidFill>
              <a:effectLst/>
              <a:latin typeface="+mj-lt"/>
              <a:ea typeface="Calibri" panose="020F0502020204030204" pitchFamily="34" charset="0"/>
            </a:endParaRPr>
          </a:p>
        </p:txBody>
      </p:sp>
      <p:grpSp>
        <p:nvGrpSpPr>
          <p:cNvPr id="5" name="Group 6">
            <a:extLst>
              <a:ext uri="{FF2B5EF4-FFF2-40B4-BE49-F238E27FC236}">
                <a16:creationId xmlns:a16="http://schemas.microsoft.com/office/drawing/2014/main" id="{D33170C3-7ECD-FCF4-751A-53BAF3568729}"/>
              </a:ext>
            </a:extLst>
          </p:cNvPr>
          <p:cNvGrpSpPr/>
          <p:nvPr/>
        </p:nvGrpSpPr>
        <p:grpSpPr>
          <a:xfrm>
            <a:off x="609600" y="428420"/>
            <a:ext cx="9832423" cy="928352"/>
            <a:chOff x="-43371" y="-66675"/>
            <a:chExt cx="1806719" cy="299947"/>
          </a:xfrm>
        </p:grpSpPr>
        <p:sp>
          <p:nvSpPr>
            <p:cNvPr id="6" name="Freeform 7">
              <a:extLst>
                <a:ext uri="{FF2B5EF4-FFF2-40B4-BE49-F238E27FC236}">
                  <a16:creationId xmlns:a16="http://schemas.microsoft.com/office/drawing/2014/main" id="{7EE03137-FF8D-E9B3-6B4B-5AD21DB2BB14}"/>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7" name="TextBox 8">
              <a:extLst>
                <a:ext uri="{FF2B5EF4-FFF2-40B4-BE49-F238E27FC236}">
                  <a16:creationId xmlns:a16="http://schemas.microsoft.com/office/drawing/2014/main" id="{B237C612-6B26-5BEA-D4D9-1D00EAD7C7BD}"/>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3200" dirty="0">
                  <a:solidFill>
                    <a:srgbClr val="FFFFFF"/>
                  </a:solidFill>
                  <a:latin typeface="+mj-lt"/>
                  <a:ea typeface="Hero"/>
                  <a:cs typeface="Hero"/>
                  <a:sym typeface="Hero"/>
                </a:rPr>
                <a:t>3.2. </a:t>
              </a:r>
              <a:r>
                <a:rPr lang="vi-VN" sz="3600" dirty="0">
                  <a:solidFill>
                    <a:schemeClr val="bg1"/>
                  </a:solidFill>
                  <a:effectLst/>
                  <a:latin typeface="+mj-lt"/>
                  <a:ea typeface="Times New Roman" panose="02020603050405020304" pitchFamily="18" charset="0"/>
                </a:rPr>
                <a:t>Thiết kế giao diện cho </a:t>
              </a:r>
              <a:r>
                <a:rPr lang="vi-VN" sz="3600" dirty="0" err="1">
                  <a:solidFill>
                    <a:schemeClr val="bg1"/>
                  </a:solidFill>
                  <a:effectLst/>
                  <a:latin typeface="+mj-lt"/>
                  <a:ea typeface="Times New Roman" panose="02020603050405020304" pitchFamily="18" charset="0"/>
                </a:rPr>
                <a:t>App</a:t>
              </a:r>
              <a:r>
                <a:rPr lang="vi-VN" sz="3600" dirty="0">
                  <a:solidFill>
                    <a:schemeClr val="bg1"/>
                  </a:solidFill>
                  <a:effectLst/>
                  <a:latin typeface="+mj-lt"/>
                  <a:ea typeface="Times New Roman" panose="02020603050405020304" pitchFamily="18" charset="0"/>
                </a:rPr>
                <a:t> đọc sách </a:t>
              </a:r>
              <a:r>
                <a:rPr lang="vi-VN" sz="3600" dirty="0" err="1">
                  <a:solidFill>
                    <a:schemeClr val="bg1"/>
                  </a:solidFill>
                  <a:effectLst/>
                  <a:latin typeface="+mj-lt"/>
                  <a:ea typeface="Times New Roman" panose="02020603050405020304" pitchFamily="18" charset="0"/>
                </a:rPr>
                <a:t>Wisdom</a:t>
              </a:r>
              <a:endParaRPr lang="en-US" sz="3600" dirty="0">
                <a:solidFill>
                  <a:schemeClr val="bg1"/>
                </a:solidFill>
                <a:latin typeface="+mj-lt"/>
                <a:ea typeface="Hero"/>
                <a:cs typeface="Hero"/>
                <a:sym typeface="Hero"/>
              </a:endParaRPr>
            </a:p>
          </p:txBody>
        </p:sp>
      </p:grpSp>
      <p:sp>
        <p:nvSpPr>
          <p:cNvPr id="8" name="TextBox 7">
            <a:extLst>
              <a:ext uri="{FF2B5EF4-FFF2-40B4-BE49-F238E27FC236}">
                <a16:creationId xmlns:a16="http://schemas.microsoft.com/office/drawing/2014/main" id="{8DB6B9BC-A242-4BBC-3903-2F7494CDD756}"/>
              </a:ext>
            </a:extLst>
          </p:cNvPr>
          <p:cNvSpPr txBox="1"/>
          <p:nvPr/>
        </p:nvSpPr>
        <p:spPr>
          <a:xfrm>
            <a:off x="624840" y="1468569"/>
            <a:ext cx="7392591" cy="1225464"/>
          </a:xfrm>
          <a:prstGeom prst="rect">
            <a:avLst/>
          </a:prstGeom>
          <a:noFill/>
        </p:spPr>
        <p:txBody>
          <a:bodyPr wrap="square">
            <a:spAutoFit/>
          </a:bodyPr>
          <a:lstStyle/>
          <a:p>
            <a:pPr>
              <a:lnSpc>
                <a:spcPct val="107000"/>
              </a:lnSpc>
              <a:spcAft>
                <a:spcPts val="800"/>
              </a:spcAft>
            </a:pPr>
            <a:r>
              <a:rPr lang="vi-VN" sz="3200" dirty="0">
                <a:effectLst/>
                <a:latin typeface="+mj-lt"/>
                <a:ea typeface="Times New Roman" panose="02020603050405020304" pitchFamily="18" charset="0"/>
              </a:rPr>
              <a:t>3.2.</a:t>
            </a:r>
            <a:r>
              <a:rPr lang="vi-VN" sz="3200" dirty="0">
                <a:latin typeface="+mj-lt"/>
                <a:ea typeface="Times New Roman" panose="02020603050405020304" pitchFamily="18" charset="0"/>
              </a:rPr>
              <a:t>3</a:t>
            </a:r>
            <a:r>
              <a:rPr lang="vi-VN" sz="3200" dirty="0">
                <a:effectLst/>
                <a:latin typeface="+mj-lt"/>
                <a:ea typeface="Times New Roman" panose="02020603050405020304" pitchFamily="18" charset="0"/>
              </a:rPr>
              <a:t> </a:t>
            </a:r>
            <a:r>
              <a:rPr lang="vi-VN" sz="3200" dirty="0">
                <a:latin typeface="+mj-lt"/>
                <a:ea typeface="Times New Roman" panose="02020603050405020304" pitchFamily="18" charset="0"/>
              </a:rPr>
              <a:t>Thiết kế giao diện các chức năng</a:t>
            </a:r>
            <a:r>
              <a:rPr lang="vi-VN" sz="3200" dirty="0">
                <a:effectLst/>
                <a:latin typeface="+mj-lt"/>
                <a:ea typeface="Times New Roman" panose="02020603050405020304" pitchFamily="18" charset="0"/>
              </a:rPr>
              <a:t> </a:t>
            </a:r>
            <a:endParaRPr lang="en-US" sz="3200" dirty="0">
              <a:effectLst/>
              <a:latin typeface="+mj-lt"/>
              <a:ea typeface="Calibri" panose="020F0502020204030204" pitchFamily="34" charset="0"/>
            </a:endParaRPr>
          </a:p>
          <a:p>
            <a:pPr marL="0" marR="0">
              <a:lnSpc>
                <a:spcPct val="107000"/>
              </a:lnSpc>
              <a:spcAft>
                <a:spcPts val="800"/>
              </a:spcAft>
            </a:pPr>
            <a:endParaRPr lang="en-US" sz="3200" dirty="0">
              <a:effectLst/>
              <a:latin typeface="+mj-lt"/>
              <a:ea typeface="Calibri" panose="020F0502020204030204" pitchFamily="34" charset="0"/>
            </a:endParaRPr>
          </a:p>
        </p:txBody>
      </p:sp>
      <p:sp>
        <p:nvSpPr>
          <p:cNvPr id="10" name="TextBox 9">
            <a:extLst>
              <a:ext uri="{FF2B5EF4-FFF2-40B4-BE49-F238E27FC236}">
                <a16:creationId xmlns:a16="http://schemas.microsoft.com/office/drawing/2014/main" id="{A3F08B89-D092-DA45-6318-6C7F1381B11E}"/>
              </a:ext>
            </a:extLst>
          </p:cNvPr>
          <p:cNvSpPr txBox="1"/>
          <p:nvPr/>
        </p:nvSpPr>
        <p:spPr>
          <a:xfrm>
            <a:off x="299774" y="2247900"/>
            <a:ext cx="11093437" cy="7303410"/>
          </a:xfrm>
          <a:prstGeom prst="rect">
            <a:avLst/>
          </a:prstGeom>
          <a:noFill/>
        </p:spPr>
        <p:txBody>
          <a:bodyPr wrap="square">
            <a:spAutoFit/>
          </a:bodyPr>
          <a:lstStyle/>
          <a:p>
            <a:pPr marL="0" marR="0">
              <a:lnSpc>
                <a:spcPct val="107000"/>
              </a:lnSpc>
              <a:spcAft>
                <a:spcPts val="800"/>
              </a:spcAft>
            </a:pPr>
            <a:r>
              <a:rPr lang="vi-VN" sz="3200" dirty="0">
                <a:effectLst/>
                <a:latin typeface="Times New Roman" panose="02020603050405020304" pitchFamily="18" charset="0"/>
                <a:ea typeface="Times New Roman" panose="02020603050405020304" pitchFamily="18" charset="0"/>
                <a:cs typeface="Times New Roman" panose="02020603050405020304" pitchFamily="18" charset="0"/>
              </a:rPr>
              <a:t> Giao diện này báo gồm các thông tin chi tiết về cuốn sách người dùng muốn đọc. Bao gồm các thành phần chính:</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Symbol" panose="05050102010706020507" pitchFamily="18" charset="2"/>
              <a:buChar char="-"/>
            </a:pPr>
            <a:r>
              <a:rPr lang="vi-VN" sz="32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Bìa sách</a:t>
            </a:r>
            <a:endParaRPr lang="en-US" sz="3200"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Symbol" panose="05050102010706020507" pitchFamily="18" charset="2"/>
              <a:buChar char="-"/>
            </a:pPr>
            <a:r>
              <a:rPr lang="vi-VN" sz="32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Tên sách</a:t>
            </a:r>
            <a:endParaRPr lang="en-US" sz="3200"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Symbol" panose="05050102010706020507" pitchFamily="18" charset="2"/>
              <a:buChar char="-"/>
            </a:pPr>
            <a:r>
              <a:rPr lang="vi-VN" sz="32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Thể loại, ngày đăng sách, lượt số người đã đọc cuốn sách này, lượt tải sách và dung lượng sách để tải.</a:t>
            </a:r>
            <a:endParaRPr lang="en-US" sz="3200"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Symbol" panose="05050102010706020507" pitchFamily="18" charset="2"/>
              <a:buChar char="-"/>
            </a:pPr>
            <a:r>
              <a:rPr lang="vi-VN" sz="32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Phần tóm tắt nội dung chính của sách </a:t>
            </a:r>
            <a:endParaRPr lang="en-US" sz="3200"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Symbol" panose="05050102010706020507" pitchFamily="18" charset="2"/>
              <a:buChar char="-"/>
            </a:pPr>
            <a:r>
              <a:rPr lang="vi-VN" sz="32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Nút bấm để bắt đầu đọc</a:t>
            </a:r>
            <a:endParaRPr lang="en-US" sz="3200"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Symbol" panose="05050102010706020507" pitchFamily="18" charset="2"/>
              <a:buChar char="-"/>
            </a:pPr>
            <a:r>
              <a:rPr lang="vi-VN" sz="32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Nút tải sách xuống </a:t>
            </a:r>
            <a:endParaRPr lang="en-US" sz="3200"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Symbol" panose="05050102010706020507" pitchFamily="18" charset="2"/>
              <a:buChar char="-"/>
            </a:pPr>
            <a:r>
              <a:rPr lang="vi-VN" sz="32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Nút thêm sách vào danh sách yêu thích </a:t>
            </a:r>
            <a:endParaRPr lang="en-US" sz="3200"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nSpc>
                <a:spcPct val="107000"/>
              </a:lnSpc>
              <a:spcAft>
                <a:spcPts val="800"/>
              </a:spcAft>
              <a:tabLst>
                <a:tab pos="2065020" algn="l"/>
              </a:tabLst>
            </a:pPr>
            <a:r>
              <a:rPr lang="vi-VN"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nSpc>
                <a:spcPct val="107000"/>
              </a:lnSpc>
              <a:spcAft>
                <a:spcPts val="800"/>
              </a:spcAft>
              <a:tabLst>
                <a:tab pos="2065020" algn="l"/>
              </a:tabLst>
            </a:pPr>
            <a:r>
              <a:rPr lang="vi-VN"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image58.png">
            <a:extLst>
              <a:ext uri="{FF2B5EF4-FFF2-40B4-BE49-F238E27FC236}">
                <a16:creationId xmlns:a16="http://schemas.microsoft.com/office/drawing/2014/main" id="{2AFF687F-EE58-C620-CB77-DD8B5E349434}"/>
              </a:ext>
            </a:extLst>
          </p:cNvPr>
          <p:cNvPicPr/>
          <p:nvPr/>
        </p:nvPicPr>
        <p:blipFill>
          <a:blip r:embed="rId2"/>
          <a:srcRect/>
          <a:stretch>
            <a:fillRect/>
          </a:stretch>
        </p:blipFill>
        <p:spPr>
          <a:xfrm>
            <a:off x="11506200" y="892594"/>
            <a:ext cx="5105400" cy="8746706"/>
          </a:xfrm>
          <a:prstGeom prst="rect">
            <a:avLst/>
          </a:prstGeom>
          <a:ln/>
        </p:spPr>
      </p:pic>
    </p:spTree>
    <p:extLst>
      <p:ext uri="{BB962C8B-B14F-4D97-AF65-F5344CB8AC3E}">
        <p14:creationId xmlns:p14="http://schemas.microsoft.com/office/powerpoint/2010/main" val="283477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B6BD4-79CD-7515-B556-4B286CD5D0B6}"/>
            </a:ext>
          </a:extLst>
        </p:cNvPr>
        <p:cNvGrpSpPr/>
        <p:nvPr/>
      </p:nvGrpSpPr>
      <p:grpSpPr>
        <a:xfrm>
          <a:off x="0" y="0"/>
          <a:ext cx="0" cy="0"/>
          <a:chOff x="0" y="0"/>
          <a:chExt cx="0" cy="0"/>
        </a:xfrm>
      </p:grpSpPr>
      <p:sp>
        <p:nvSpPr>
          <p:cNvPr id="34" name="TextBox 10">
            <a:extLst>
              <a:ext uri="{FF2B5EF4-FFF2-40B4-BE49-F238E27FC236}">
                <a16:creationId xmlns:a16="http://schemas.microsoft.com/office/drawing/2014/main" id="{A2DC944F-74EF-EEA9-2703-89376C616E20}"/>
              </a:ext>
            </a:extLst>
          </p:cNvPr>
          <p:cNvSpPr txBox="1"/>
          <p:nvPr/>
        </p:nvSpPr>
        <p:spPr>
          <a:xfrm>
            <a:off x="4038600" y="345281"/>
            <a:ext cx="3259836" cy="99536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6600" b="1" dirty="0">
                <a:latin typeface="+mj-lt"/>
                <a:ea typeface="+mj-ea"/>
                <a:cs typeface="+mj-cs"/>
                <a:sym typeface="Paalalabas Wide"/>
              </a:rPr>
              <a:t>MỞ ĐẦU</a:t>
            </a:r>
          </a:p>
        </p:txBody>
      </p:sp>
      <p:pic>
        <p:nvPicPr>
          <p:cNvPr id="36" name="Picture 35" descr="A electronic book on a table&#10;&#10;Description automatically generated">
            <a:extLst>
              <a:ext uri="{FF2B5EF4-FFF2-40B4-BE49-F238E27FC236}">
                <a16:creationId xmlns:a16="http://schemas.microsoft.com/office/drawing/2014/main" id="{4F8E3508-1F40-8405-3E7E-C951532075E9}"/>
              </a:ext>
            </a:extLst>
          </p:cNvPr>
          <p:cNvPicPr>
            <a:picLocks noChangeAspect="1"/>
          </p:cNvPicPr>
          <p:nvPr/>
        </p:nvPicPr>
        <p:blipFill>
          <a:blip r:embed="rId2">
            <a:extLst>
              <a:ext uri="{28A0092B-C50C-407E-A947-70E740481C1C}">
                <a14:useLocalDpi xmlns:a14="http://schemas.microsoft.com/office/drawing/2010/main" val="0"/>
              </a:ext>
            </a:extLst>
          </a:blip>
          <a:srcRect l="20680" r="28839"/>
          <a:stretch/>
        </p:blipFill>
        <p:spPr>
          <a:xfrm>
            <a:off x="10989566" y="10"/>
            <a:ext cx="7298434" cy="10286990"/>
          </a:xfrm>
          <a:custGeom>
            <a:avLst/>
            <a:gdLst/>
            <a:ahLst/>
            <a:cxnLst/>
            <a:rect l="l" t="t" r="r" b="b"/>
            <a:pathLst>
              <a:path w="5205951" h="6858000">
                <a:moveTo>
                  <a:pt x="1623023" y="0"/>
                </a:moveTo>
                <a:lnTo>
                  <a:pt x="2716256" y="0"/>
                </a:lnTo>
                <a:lnTo>
                  <a:pt x="3496422" y="0"/>
                </a:lnTo>
                <a:lnTo>
                  <a:pt x="5205951" y="0"/>
                </a:lnTo>
                <a:lnTo>
                  <a:pt x="5205951"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3" name="Rectangle 1">
            <a:extLst>
              <a:ext uri="{FF2B5EF4-FFF2-40B4-BE49-F238E27FC236}">
                <a16:creationId xmlns:a16="http://schemas.microsoft.com/office/drawing/2014/main" id="{19EDECCB-3407-9B31-7428-56E91032DAB8}"/>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TextBox 10">
            <a:extLst>
              <a:ext uri="{FF2B5EF4-FFF2-40B4-BE49-F238E27FC236}">
                <a16:creationId xmlns:a16="http://schemas.microsoft.com/office/drawing/2014/main" id="{0AF95349-8D11-3510-1A8B-C92892F3AF5F}"/>
              </a:ext>
            </a:extLst>
          </p:cNvPr>
          <p:cNvSpPr txBox="1"/>
          <p:nvPr/>
        </p:nvSpPr>
        <p:spPr>
          <a:xfrm>
            <a:off x="838200" y="1876892"/>
            <a:ext cx="3810000" cy="690562"/>
          </a:xfrm>
          <a:prstGeom prst="rect">
            <a:avLst/>
          </a:prstGeom>
        </p:spPr>
        <p:txBody>
          <a:bodyPr vert="horz" lIns="91440" tIns="45720" rIns="91440" bIns="45720" rtlCol="0" anchor="b">
            <a:noAutofit/>
          </a:bodyPr>
          <a:lstStyle/>
          <a:p>
            <a:pPr>
              <a:lnSpc>
                <a:spcPct val="90000"/>
              </a:lnSpc>
              <a:spcBef>
                <a:spcPct val="0"/>
              </a:spcBef>
              <a:spcAft>
                <a:spcPts val="600"/>
              </a:spcAft>
            </a:pPr>
            <a:r>
              <a:rPr lang="vi-VN" sz="4000" b="1" dirty="0">
                <a:solidFill>
                  <a:schemeClr val="accent6"/>
                </a:solidFill>
                <a:latin typeface="+mj-lt"/>
                <a:ea typeface="+mj-ea"/>
                <a:cs typeface="+mj-cs"/>
                <a:sym typeface="Paalalabas Wide"/>
              </a:rPr>
              <a:t>Yêu cầu đề tài</a:t>
            </a:r>
            <a:endParaRPr lang="en-US" sz="4000" b="1" dirty="0">
              <a:solidFill>
                <a:schemeClr val="accent6"/>
              </a:solidFill>
              <a:latin typeface="+mj-lt"/>
              <a:ea typeface="+mj-ea"/>
              <a:cs typeface="+mj-cs"/>
              <a:sym typeface="Paalalabas Wide"/>
            </a:endParaRPr>
          </a:p>
        </p:txBody>
      </p:sp>
      <p:sp>
        <p:nvSpPr>
          <p:cNvPr id="6" name="TextBox 5">
            <a:extLst>
              <a:ext uri="{FF2B5EF4-FFF2-40B4-BE49-F238E27FC236}">
                <a16:creationId xmlns:a16="http://schemas.microsoft.com/office/drawing/2014/main" id="{2E2D91BF-18F7-9467-F02B-854F9687F9A4}"/>
              </a:ext>
            </a:extLst>
          </p:cNvPr>
          <p:cNvSpPr txBox="1"/>
          <p:nvPr/>
        </p:nvSpPr>
        <p:spPr>
          <a:xfrm>
            <a:off x="381000" y="2628900"/>
            <a:ext cx="11506200" cy="5603137"/>
          </a:xfrm>
          <a:prstGeom prst="rect">
            <a:avLst/>
          </a:prstGeom>
          <a:noFill/>
        </p:spPr>
        <p:txBody>
          <a:bodyPr wrap="square">
            <a:spAutoFit/>
          </a:bodyPr>
          <a:lstStyle/>
          <a:p>
            <a:pPr marL="0" marR="0">
              <a:lnSpc>
                <a:spcPct val="107000"/>
              </a:lnSpc>
              <a:spcAft>
                <a:spcPts val="800"/>
              </a:spcAft>
            </a:pPr>
            <a:r>
              <a:rPr lang="vi-VN" sz="2800" dirty="0">
                <a:effectLst/>
                <a:latin typeface="+mj-lt"/>
                <a:ea typeface="Times New Roman" panose="02020603050405020304" pitchFamily="18" charset="0"/>
              </a:rPr>
              <a:t>  Tạo môi trường thư viện trực tuyến trên ứng dụng di động</a:t>
            </a:r>
            <a:endParaRPr lang="en-US" sz="2800" dirty="0">
              <a:effectLst/>
              <a:latin typeface="+mj-lt"/>
              <a:ea typeface="Calibri" panose="020F0502020204030204" pitchFamily="34" charset="0"/>
            </a:endParaRPr>
          </a:p>
          <a:p>
            <a:pPr marL="0" marR="0">
              <a:lnSpc>
                <a:spcPct val="107000"/>
              </a:lnSpc>
              <a:spcAft>
                <a:spcPts val="800"/>
              </a:spcAft>
            </a:pPr>
            <a:r>
              <a:rPr lang="vi-VN" sz="2800" dirty="0">
                <a:effectLst/>
                <a:latin typeface="+mj-lt"/>
                <a:ea typeface="Times New Roman" panose="02020603050405020304" pitchFamily="18" charset="0"/>
              </a:rPr>
              <a:t>- Hỗ trợ các tính năng đọc </a:t>
            </a:r>
            <a:r>
              <a:rPr lang="vi-VN" sz="2800" dirty="0" err="1">
                <a:effectLst/>
                <a:latin typeface="+mj-lt"/>
                <a:ea typeface="Times New Roman" panose="02020603050405020304" pitchFamily="18" charset="0"/>
              </a:rPr>
              <a:t>file</a:t>
            </a:r>
            <a:r>
              <a:rPr lang="vi-VN" sz="2800" dirty="0">
                <a:effectLst/>
                <a:latin typeface="+mj-lt"/>
                <a:ea typeface="Times New Roman" panose="02020603050405020304" pitchFamily="18" charset="0"/>
              </a:rPr>
              <a:t> sách</a:t>
            </a:r>
            <a:endParaRPr lang="en-US" sz="2800" dirty="0">
              <a:effectLst/>
              <a:latin typeface="+mj-lt"/>
              <a:ea typeface="Calibri" panose="020F0502020204030204" pitchFamily="34" charset="0"/>
            </a:endParaRPr>
          </a:p>
          <a:p>
            <a:pPr marL="0" marR="0">
              <a:lnSpc>
                <a:spcPct val="107000"/>
              </a:lnSpc>
              <a:spcAft>
                <a:spcPts val="800"/>
              </a:spcAft>
            </a:pPr>
            <a:r>
              <a:rPr lang="vi-VN" sz="2800" dirty="0">
                <a:effectLst/>
                <a:latin typeface="+mj-lt"/>
                <a:ea typeface="Times New Roman" panose="02020603050405020304" pitchFamily="18" charset="0"/>
              </a:rPr>
              <a:t>- Đánh dấu lại lịch sử đã đọc</a:t>
            </a:r>
            <a:endParaRPr lang="en-US" sz="2800" dirty="0">
              <a:effectLst/>
              <a:latin typeface="+mj-lt"/>
              <a:ea typeface="Calibri" panose="020F0502020204030204" pitchFamily="34" charset="0"/>
            </a:endParaRPr>
          </a:p>
          <a:p>
            <a:pPr marL="0" marR="0">
              <a:lnSpc>
                <a:spcPct val="107000"/>
              </a:lnSpc>
              <a:spcAft>
                <a:spcPts val="800"/>
              </a:spcAft>
            </a:pPr>
            <a:r>
              <a:rPr lang="vi-VN" sz="2800" dirty="0">
                <a:effectLst/>
                <a:latin typeface="+mj-lt"/>
                <a:ea typeface="Times New Roman" panose="02020603050405020304" pitchFamily="18" charset="0"/>
              </a:rPr>
              <a:t>- Cá nhân hóa thư viện sách của người dùng</a:t>
            </a:r>
            <a:endParaRPr lang="en-US" sz="2800" dirty="0">
              <a:effectLst/>
              <a:latin typeface="+mj-lt"/>
              <a:ea typeface="Calibri" panose="020F0502020204030204" pitchFamily="34" charset="0"/>
            </a:endParaRPr>
          </a:p>
          <a:p>
            <a:pPr marL="0" marR="0">
              <a:lnSpc>
                <a:spcPct val="107000"/>
              </a:lnSpc>
              <a:spcAft>
                <a:spcPts val="800"/>
              </a:spcAft>
            </a:pPr>
            <a:r>
              <a:rPr lang="vi-VN" sz="2800" dirty="0">
                <a:effectLst/>
                <a:latin typeface="+mj-lt"/>
                <a:ea typeface="Times New Roman" panose="02020603050405020304" pitchFamily="18" charset="0"/>
              </a:rPr>
              <a:t>- Người sử dụng có thể thêm </a:t>
            </a:r>
            <a:r>
              <a:rPr lang="vi-VN" sz="2800" dirty="0" err="1">
                <a:effectLst/>
                <a:latin typeface="+mj-lt"/>
                <a:ea typeface="Times New Roman" panose="02020603050405020304" pitchFamily="18" charset="0"/>
              </a:rPr>
              <a:t>file</a:t>
            </a:r>
            <a:r>
              <a:rPr lang="vi-VN" sz="2800" dirty="0">
                <a:effectLst/>
                <a:latin typeface="+mj-lt"/>
                <a:ea typeface="Times New Roman" panose="02020603050405020304" pitchFamily="18" charset="0"/>
              </a:rPr>
              <a:t> tài liệu, sách, truyện lên </a:t>
            </a:r>
            <a:r>
              <a:rPr lang="vi-VN" sz="2800" dirty="0" err="1">
                <a:effectLst/>
                <a:latin typeface="+mj-lt"/>
                <a:ea typeface="Times New Roman" panose="02020603050405020304" pitchFamily="18" charset="0"/>
              </a:rPr>
              <a:t>app</a:t>
            </a:r>
            <a:r>
              <a:rPr lang="vi-VN" sz="2800" dirty="0">
                <a:effectLst/>
                <a:latin typeface="+mj-lt"/>
                <a:ea typeface="Times New Roman" panose="02020603050405020304" pitchFamily="18" charset="0"/>
              </a:rPr>
              <a:t> để đọc</a:t>
            </a:r>
            <a:endParaRPr lang="en-US" sz="2800" dirty="0">
              <a:effectLst/>
              <a:latin typeface="+mj-lt"/>
              <a:ea typeface="Calibri" panose="020F0502020204030204" pitchFamily="34" charset="0"/>
            </a:endParaRPr>
          </a:p>
          <a:p>
            <a:pPr marL="0" marR="0">
              <a:lnSpc>
                <a:spcPct val="107000"/>
              </a:lnSpc>
              <a:spcAft>
                <a:spcPts val="800"/>
              </a:spcAft>
            </a:pPr>
            <a:r>
              <a:rPr lang="vi-VN" sz="2800" dirty="0">
                <a:effectLst/>
                <a:latin typeface="+mj-lt"/>
                <a:ea typeface="Times New Roman" panose="02020603050405020304" pitchFamily="18" charset="0"/>
              </a:rPr>
              <a:t>- Có thể chia sẻ sách của mình đến với mọi người</a:t>
            </a:r>
            <a:endParaRPr lang="en-US" sz="2800" dirty="0">
              <a:effectLst/>
              <a:latin typeface="+mj-lt"/>
              <a:ea typeface="Calibri" panose="020F0502020204030204" pitchFamily="34" charset="0"/>
            </a:endParaRPr>
          </a:p>
          <a:p>
            <a:pPr marL="0" marR="0">
              <a:lnSpc>
                <a:spcPct val="107000"/>
              </a:lnSpc>
              <a:spcAft>
                <a:spcPts val="800"/>
              </a:spcAft>
            </a:pPr>
            <a:r>
              <a:rPr lang="vi-VN" sz="2800" dirty="0">
                <a:effectLst/>
                <a:latin typeface="+mj-lt"/>
                <a:ea typeface="Times New Roman" panose="02020603050405020304" pitchFamily="18" charset="0"/>
              </a:rPr>
              <a:t>- Giao diện thân thiện, đơn giản dễ sử dụng</a:t>
            </a:r>
            <a:endParaRPr lang="en-US" sz="2800" dirty="0">
              <a:effectLst/>
              <a:latin typeface="+mj-lt"/>
              <a:ea typeface="Calibri" panose="020F0502020204030204" pitchFamily="34" charset="0"/>
            </a:endParaRPr>
          </a:p>
          <a:p>
            <a:pPr marL="0" marR="0">
              <a:lnSpc>
                <a:spcPct val="107000"/>
              </a:lnSpc>
              <a:spcAft>
                <a:spcPts val="800"/>
              </a:spcAft>
            </a:pPr>
            <a:r>
              <a:rPr lang="vi-VN" sz="2800" dirty="0">
                <a:effectLst/>
                <a:latin typeface="+mj-lt"/>
                <a:ea typeface="Times New Roman" panose="02020603050405020304" pitchFamily="18" charset="0"/>
              </a:rPr>
              <a:t>- Các tính năng quản lý cụ thể ở tài khoản </a:t>
            </a:r>
            <a:r>
              <a:rPr lang="vi-VN" sz="2800" dirty="0" err="1">
                <a:effectLst/>
                <a:latin typeface="+mj-lt"/>
                <a:ea typeface="Times New Roman" panose="02020603050405020304" pitchFamily="18" charset="0"/>
              </a:rPr>
              <a:t>admin</a:t>
            </a:r>
            <a:endParaRPr lang="en-US" sz="2800" dirty="0">
              <a:effectLst/>
              <a:latin typeface="+mj-lt"/>
              <a:ea typeface="Calibri" panose="020F0502020204030204" pitchFamily="34" charset="0"/>
            </a:endParaRPr>
          </a:p>
          <a:p>
            <a:pPr marL="0" marR="0">
              <a:lnSpc>
                <a:spcPct val="107000"/>
              </a:lnSpc>
              <a:spcAft>
                <a:spcPts val="800"/>
              </a:spcAft>
            </a:pPr>
            <a:r>
              <a:rPr lang="vi-VN" sz="2800" dirty="0">
                <a:effectLst/>
                <a:latin typeface="+mj-lt"/>
                <a:ea typeface="Times New Roman" panose="02020603050405020304" pitchFamily="18" charset="0"/>
              </a:rPr>
              <a:t>- Tính năng </a:t>
            </a:r>
            <a:r>
              <a:rPr lang="vi-VN" sz="2800" dirty="0" err="1">
                <a:effectLst/>
                <a:latin typeface="+mj-lt"/>
                <a:ea typeface="Times New Roman" panose="02020603050405020304" pitchFamily="18" charset="0"/>
              </a:rPr>
              <a:t>donwload</a:t>
            </a:r>
            <a:r>
              <a:rPr lang="vi-VN" sz="2800" dirty="0">
                <a:effectLst/>
                <a:latin typeface="+mj-lt"/>
                <a:ea typeface="Times New Roman" panose="02020603050405020304" pitchFamily="18" charset="0"/>
              </a:rPr>
              <a:t> sách giúp người sử dụng </a:t>
            </a:r>
            <a:r>
              <a:rPr lang="vi-VN" sz="2800" dirty="0" err="1">
                <a:effectLst/>
                <a:latin typeface="+mj-lt"/>
                <a:ea typeface="Times New Roman" panose="02020603050405020304" pitchFamily="18" charset="0"/>
              </a:rPr>
              <a:t>offline</a:t>
            </a:r>
            <a:endParaRPr lang="en-US" sz="2800" dirty="0">
              <a:effectLst/>
              <a:latin typeface="+mj-lt"/>
              <a:ea typeface="Calibri" panose="020F0502020204030204" pitchFamily="34" charset="0"/>
            </a:endParaRPr>
          </a:p>
          <a:p>
            <a:pPr marL="0" marR="0">
              <a:lnSpc>
                <a:spcPct val="107000"/>
              </a:lnSpc>
              <a:spcAft>
                <a:spcPts val="800"/>
              </a:spcAft>
            </a:pPr>
            <a:r>
              <a:rPr lang="vi-VN" sz="2800" dirty="0">
                <a:effectLst/>
                <a:latin typeface="+mj-lt"/>
                <a:ea typeface="Times New Roman" panose="02020603050405020304" pitchFamily="18" charset="0"/>
              </a:rPr>
              <a:t>- Tính năng bình luận giúp các người dùng có thể giao lưu, trao đổi và nhận xét</a:t>
            </a:r>
            <a:endParaRPr lang="en-US" sz="2800" dirty="0">
              <a:effectLst/>
              <a:latin typeface="+mj-lt"/>
              <a:ea typeface="Calibri" panose="020F0502020204030204" pitchFamily="34" charset="0"/>
            </a:endParaRPr>
          </a:p>
        </p:txBody>
      </p:sp>
    </p:spTree>
    <p:extLst>
      <p:ext uri="{BB962C8B-B14F-4D97-AF65-F5344CB8AC3E}">
        <p14:creationId xmlns:p14="http://schemas.microsoft.com/office/powerpoint/2010/main" val="21002209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853F6-9BEB-E21F-B681-06D09F8D175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6F30672-CE8E-3AB6-1824-F5D73B96CEFE}"/>
              </a:ext>
            </a:extLst>
          </p:cNvPr>
          <p:cNvSpPr txBox="1"/>
          <p:nvPr/>
        </p:nvSpPr>
        <p:spPr>
          <a:xfrm>
            <a:off x="4829128" y="7886700"/>
            <a:ext cx="6251022" cy="593304"/>
          </a:xfrm>
          <a:prstGeom prst="rect">
            <a:avLst/>
          </a:prstGeom>
          <a:noFill/>
        </p:spPr>
        <p:txBody>
          <a:bodyPr wrap="square">
            <a:spAutoFit/>
          </a:bodyPr>
          <a:lstStyle/>
          <a:p>
            <a:pPr>
              <a:lnSpc>
                <a:spcPct val="107000"/>
              </a:lnSpc>
              <a:spcAft>
                <a:spcPts val="800"/>
              </a:spcAft>
            </a:pPr>
            <a:r>
              <a:rPr lang="vi-VN" sz="3200" dirty="0">
                <a:solidFill>
                  <a:schemeClr val="accent6"/>
                </a:solidFill>
                <a:effectLst/>
                <a:latin typeface="+mj-lt"/>
                <a:ea typeface="Times New Roman" panose="02020603050405020304" pitchFamily="18" charset="0"/>
              </a:rPr>
              <a:t>- Thiết kế giao diện Sách Yêu Thích</a:t>
            </a:r>
            <a:endParaRPr lang="en-US" sz="3200" dirty="0">
              <a:solidFill>
                <a:schemeClr val="accent6"/>
              </a:solidFill>
              <a:effectLst/>
              <a:latin typeface="+mj-lt"/>
              <a:ea typeface="Calibri" panose="020F0502020204030204" pitchFamily="34" charset="0"/>
            </a:endParaRPr>
          </a:p>
        </p:txBody>
      </p:sp>
      <p:grpSp>
        <p:nvGrpSpPr>
          <p:cNvPr id="5" name="Group 6">
            <a:extLst>
              <a:ext uri="{FF2B5EF4-FFF2-40B4-BE49-F238E27FC236}">
                <a16:creationId xmlns:a16="http://schemas.microsoft.com/office/drawing/2014/main" id="{C0ACDF27-7812-5652-562B-0E50882B0B23}"/>
              </a:ext>
            </a:extLst>
          </p:cNvPr>
          <p:cNvGrpSpPr/>
          <p:nvPr/>
        </p:nvGrpSpPr>
        <p:grpSpPr>
          <a:xfrm>
            <a:off x="609600" y="428420"/>
            <a:ext cx="9832423" cy="928352"/>
            <a:chOff x="-43371" y="-66675"/>
            <a:chExt cx="1806719" cy="299947"/>
          </a:xfrm>
        </p:grpSpPr>
        <p:sp>
          <p:nvSpPr>
            <p:cNvPr id="6" name="Freeform 7">
              <a:extLst>
                <a:ext uri="{FF2B5EF4-FFF2-40B4-BE49-F238E27FC236}">
                  <a16:creationId xmlns:a16="http://schemas.microsoft.com/office/drawing/2014/main" id="{A1DF7F6B-3F8D-B357-C8CD-90476805987B}"/>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7" name="TextBox 8">
              <a:extLst>
                <a:ext uri="{FF2B5EF4-FFF2-40B4-BE49-F238E27FC236}">
                  <a16:creationId xmlns:a16="http://schemas.microsoft.com/office/drawing/2014/main" id="{19BFDC9D-4C83-365D-4E88-23DDF791C055}"/>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3200" dirty="0">
                  <a:solidFill>
                    <a:srgbClr val="FFFFFF"/>
                  </a:solidFill>
                  <a:latin typeface="+mj-lt"/>
                  <a:ea typeface="Hero"/>
                  <a:cs typeface="Hero"/>
                  <a:sym typeface="Hero"/>
                </a:rPr>
                <a:t>3.2. </a:t>
              </a:r>
              <a:r>
                <a:rPr lang="vi-VN" sz="3600" dirty="0">
                  <a:solidFill>
                    <a:schemeClr val="bg1"/>
                  </a:solidFill>
                  <a:effectLst/>
                  <a:latin typeface="+mj-lt"/>
                  <a:ea typeface="Times New Roman" panose="02020603050405020304" pitchFamily="18" charset="0"/>
                </a:rPr>
                <a:t>Thiết kế giao diện cho </a:t>
              </a:r>
              <a:r>
                <a:rPr lang="vi-VN" sz="3600" dirty="0" err="1">
                  <a:solidFill>
                    <a:schemeClr val="bg1"/>
                  </a:solidFill>
                  <a:effectLst/>
                  <a:latin typeface="+mj-lt"/>
                  <a:ea typeface="Times New Roman" panose="02020603050405020304" pitchFamily="18" charset="0"/>
                </a:rPr>
                <a:t>App</a:t>
              </a:r>
              <a:r>
                <a:rPr lang="vi-VN" sz="3600" dirty="0">
                  <a:solidFill>
                    <a:schemeClr val="bg1"/>
                  </a:solidFill>
                  <a:effectLst/>
                  <a:latin typeface="+mj-lt"/>
                  <a:ea typeface="Times New Roman" panose="02020603050405020304" pitchFamily="18" charset="0"/>
                </a:rPr>
                <a:t> đọc sách </a:t>
              </a:r>
              <a:r>
                <a:rPr lang="vi-VN" sz="3600" dirty="0" err="1">
                  <a:solidFill>
                    <a:schemeClr val="bg1"/>
                  </a:solidFill>
                  <a:effectLst/>
                  <a:latin typeface="+mj-lt"/>
                  <a:ea typeface="Times New Roman" panose="02020603050405020304" pitchFamily="18" charset="0"/>
                </a:rPr>
                <a:t>Wisdom</a:t>
              </a:r>
              <a:endParaRPr lang="en-US" sz="3600" dirty="0">
                <a:solidFill>
                  <a:schemeClr val="bg1"/>
                </a:solidFill>
                <a:latin typeface="+mj-lt"/>
                <a:ea typeface="Hero"/>
                <a:cs typeface="Hero"/>
                <a:sym typeface="Hero"/>
              </a:endParaRPr>
            </a:p>
          </p:txBody>
        </p:sp>
      </p:grpSp>
      <p:sp>
        <p:nvSpPr>
          <p:cNvPr id="8" name="TextBox 7">
            <a:extLst>
              <a:ext uri="{FF2B5EF4-FFF2-40B4-BE49-F238E27FC236}">
                <a16:creationId xmlns:a16="http://schemas.microsoft.com/office/drawing/2014/main" id="{826F7091-086B-F813-C801-410FE9AF2A58}"/>
              </a:ext>
            </a:extLst>
          </p:cNvPr>
          <p:cNvSpPr txBox="1"/>
          <p:nvPr/>
        </p:nvSpPr>
        <p:spPr>
          <a:xfrm>
            <a:off x="624840" y="1468569"/>
            <a:ext cx="7392591" cy="1225464"/>
          </a:xfrm>
          <a:prstGeom prst="rect">
            <a:avLst/>
          </a:prstGeom>
          <a:noFill/>
        </p:spPr>
        <p:txBody>
          <a:bodyPr wrap="square">
            <a:spAutoFit/>
          </a:bodyPr>
          <a:lstStyle/>
          <a:p>
            <a:pPr>
              <a:lnSpc>
                <a:spcPct val="107000"/>
              </a:lnSpc>
              <a:spcAft>
                <a:spcPts val="800"/>
              </a:spcAft>
            </a:pPr>
            <a:r>
              <a:rPr lang="vi-VN" sz="3200" dirty="0">
                <a:effectLst/>
                <a:latin typeface="+mj-lt"/>
                <a:ea typeface="Times New Roman" panose="02020603050405020304" pitchFamily="18" charset="0"/>
              </a:rPr>
              <a:t>3.2.</a:t>
            </a:r>
            <a:r>
              <a:rPr lang="vi-VN" sz="3200" dirty="0">
                <a:latin typeface="+mj-lt"/>
                <a:ea typeface="Times New Roman" panose="02020603050405020304" pitchFamily="18" charset="0"/>
              </a:rPr>
              <a:t>3</a:t>
            </a:r>
            <a:r>
              <a:rPr lang="vi-VN" sz="3200" dirty="0">
                <a:effectLst/>
                <a:latin typeface="+mj-lt"/>
                <a:ea typeface="Times New Roman" panose="02020603050405020304" pitchFamily="18" charset="0"/>
              </a:rPr>
              <a:t> </a:t>
            </a:r>
            <a:r>
              <a:rPr lang="vi-VN" sz="3200" dirty="0">
                <a:latin typeface="+mj-lt"/>
                <a:ea typeface="Times New Roman" panose="02020603050405020304" pitchFamily="18" charset="0"/>
              </a:rPr>
              <a:t>Thiết kế giao diện các chức năng</a:t>
            </a:r>
            <a:r>
              <a:rPr lang="vi-VN" sz="3200" dirty="0">
                <a:effectLst/>
                <a:latin typeface="+mj-lt"/>
                <a:ea typeface="Times New Roman" panose="02020603050405020304" pitchFamily="18" charset="0"/>
              </a:rPr>
              <a:t> </a:t>
            </a:r>
            <a:endParaRPr lang="en-US" sz="3200" dirty="0">
              <a:effectLst/>
              <a:latin typeface="+mj-lt"/>
              <a:ea typeface="Calibri" panose="020F0502020204030204" pitchFamily="34" charset="0"/>
            </a:endParaRPr>
          </a:p>
          <a:p>
            <a:pPr marL="0" marR="0">
              <a:lnSpc>
                <a:spcPct val="107000"/>
              </a:lnSpc>
              <a:spcAft>
                <a:spcPts val="800"/>
              </a:spcAft>
            </a:pPr>
            <a:endParaRPr lang="en-US" sz="3200" dirty="0">
              <a:effectLst/>
              <a:latin typeface="+mj-lt"/>
              <a:ea typeface="Calibri" panose="020F0502020204030204" pitchFamily="34" charset="0"/>
            </a:endParaRPr>
          </a:p>
        </p:txBody>
      </p:sp>
      <p:pic>
        <p:nvPicPr>
          <p:cNvPr id="2" name="image38.png">
            <a:extLst>
              <a:ext uri="{FF2B5EF4-FFF2-40B4-BE49-F238E27FC236}">
                <a16:creationId xmlns:a16="http://schemas.microsoft.com/office/drawing/2014/main" id="{F0E5F14C-F204-8AA8-AE7C-1284DF12C072}"/>
              </a:ext>
            </a:extLst>
          </p:cNvPr>
          <p:cNvPicPr/>
          <p:nvPr/>
        </p:nvPicPr>
        <p:blipFill>
          <a:blip r:embed="rId2"/>
          <a:srcRect/>
          <a:stretch>
            <a:fillRect/>
          </a:stretch>
        </p:blipFill>
        <p:spPr>
          <a:xfrm>
            <a:off x="11718277" y="869734"/>
            <a:ext cx="4969523" cy="8681576"/>
          </a:xfrm>
          <a:prstGeom prst="rect">
            <a:avLst/>
          </a:prstGeom>
          <a:ln/>
        </p:spPr>
      </p:pic>
      <p:sp>
        <p:nvSpPr>
          <p:cNvPr id="14" name="TextBox 13">
            <a:extLst>
              <a:ext uri="{FF2B5EF4-FFF2-40B4-BE49-F238E27FC236}">
                <a16:creationId xmlns:a16="http://schemas.microsoft.com/office/drawing/2014/main" id="{D5D49890-5C28-B25A-1441-C3B1A1F9E093}"/>
              </a:ext>
            </a:extLst>
          </p:cNvPr>
          <p:cNvSpPr txBox="1"/>
          <p:nvPr/>
        </p:nvSpPr>
        <p:spPr>
          <a:xfrm>
            <a:off x="624840" y="2551635"/>
            <a:ext cx="9345121" cy="1077218"/>
          </a:xfrm>
          <a:prstGeom prst="rect">
            <a:avLst/>
          </a:prstGeom>
          <a:noFill/>
        </p:spPr>
        <p:txBody>
          <a:bodyPr wrap="square">
            <a:spAutoFit/>
          </a:bodyPr>
          <a:lstStyle/>
          <a:p>
            <a:r>
              <a:rPr lang="vi-VN" sz="3200" dirty="0">
                <a:effectLst/>
                <a:latin typeface="Times New Roman" panose="02020603050405020304" pitchFamily="18" charset="0"/>
                <a:ea typeface="Times New Roman" panose="02020603050405020304" pitchFamily="18" charset="0"/>
              </a:rPr>
              <a:t>Giao diện Sách yêu thích tổng hợp lại toàn bộ các sách mà người đọc đã nhấn nút yêu thích</a:t>
            </a:r>
            <a:endParaRPr lang="en-US" sz="3200" dirty="0"/>
          </a:p>
        </p:txBody>
      </p:sp>
    </p:spTree>
    <p:extLst>
      <p:ext uri="{BB962C8B-B14F-4D97-AF65-F5344CB8AC3E}">
        <p14:creationId xmlns:p14="http://schemas.microsoft.com/office/powerpoint/2010/main" val="323256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2850C-67E2-6564-7228-4DE60622714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ED55A69-298C-5C57-1A97-7665D80735B3}"/>
              </a:ext>
            </a:extLst>
          </p:cNvPr>
          <p:cNvSpPr txBox="1"/>
          <p:nvPr/>
        </p:nvSpPr>
        <p:spPr>
          <a:xfrm>
            <a:off x="4829128" y="7886700"/>
            <a:ext cx="6251022" cy="593304"/>
          </a:xfrm>
          <a:prstGeom prst="rect">
            <a:avLst/>
          </a:prstGeom>
          <a:noFill/>
        </p:spPr>
        <p:txBody>
          <a:bodyPr wrap="square">
            <a:spAutoFit/>
          </a:bodyPr>
          <a:lstStyle/>
          <a:p>
            <a:pPr>
              <a:lnSpc>
                <a:spcPct val="107000"/>
              </a:lnSpc>
              <a:spcAft>
                <a:spcPts val="800"/>
              </a:spcAft>
            </a:pPr>
            <a:r>
              <a:rPr lang="vi-VN" sz="3200" dirty="0">
                <a:solidFill>
                  <a:schemeClr val="accent6"/>
                </a:solidFill>
                <a:effectLst/>
                <a:latin typeface="+mj-lt"/>
                <a:ea typeface="Times New Roman" panose="02020603050405020304" pitchFamily="18" charset="0"/>
              </a:rPr>
              <a:t>- Thiết kế giao diện Trang Đọc Sách</a:t>
            </a:r>
            <a:endParaRPr lang="en-US" sz="3200" dirty="0">
              <a:solidFill>
                <a:schemeClr val="accent6"/>
              </a:solidFill>
              <a:effectLst/>
              <a:latin typeface="+mj-lt"/>
              <a:ea typeface="Calibri" panose="020F0502020204030204" pitchFamily="34" charset="0"/>
            </a:endParaRPr>
          </a:p>
        </p:txBody>
      </p:sp>
      <p:grpSp>
        <p:nvGrpSpPr>
          <p:cNvPr id="5" name="Group 6">
            <a:extLst>
              <a:ext uri="{FF2B5EF4-FFF2-40B4-BE49-F238E27FC236}">
                <a16:creationId xmlns:a16="http://schemas.microsoft.com/office/drawing/2014/main" id="{21235CC7-E50F-DCEF-8037-E0544B198112}"/>
              </a:ext>
            </a:extLst>
          </p:cNvPr>
          <p:cNvGrpSpPr/>
          <p:nvPr/>
        </p:nvGrpSpPr>
        <p:grpSpPr>
          <a:xfrm>
            <a:off x="609600" y="428420"/>
            <a:ext cx="9832423" cy="928352"/>
            <a:chOff x="-43371" y="-66675"/>
            <a:chExt cx="1806719" cy="299947"/>
          </a:xfrm>
        </p:grpSpPr>
        <p:sp>
          <p:nvSpPr>
            <p:cNvPr id="6" name="Freeform 7">
              <a:extLst>
                <a:ext uri="{FF2B5EF4-FFF2-40B4-BE49-F238E27FC236}">
                  <a16:creationId xmlns:a16="http://schemas.microsoft.com/office/drawing/2014/main" id="{E8B1D586-D09B-71E0-D6DE-A0D1FA757FEC}"/>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7" name="TextBox 8">
              <a:extLst>
                <a:ext uri="{FF2B5EF4-FFF2-40B4-BE49-F238E27FC236}">
                  <a16:creationId xmlns:a16="http://schemas.microsoft.com/office/drawing/2014/main" id="{39F101C4-AF8F-44E7-2ED9-45C70C633F41}"/>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3200" dirty="0">
                  <a:solidFill>
                    <a:srgbClr val="FFFFFF"/>
                  </a:solidFill>
                  <a:latin typeface="+mj-lt"/>
                  <a:ea typeface="Hero"/>
                  <a:cs typeface="Hero"/>
                  <a:sym typeface="Hero"/>
                </a:rPr>
                <a:t>3.2. </a:t>
              </a:r>
              <a:r>
                <a:rPr lang="vi-VN" sz="3600" dirty="0">
                  <a:solidFill>
                    <a:schemeClr val="bg1"/>
                  </a:solidFill>
                  <a:effectLst/>
                  <a:latin typeface="+mj-lt"/>
                  <a:ea typeface="Times New Roman" panose="02020603050405020304" pitchFamily="18" charset="0"/>
                </a:rPr>
                <a:t>Thiết kế giao diện cho </a:t>
              </a:r>
              <a:r>
                <a:rPr lang="vi-VN" sz="3600" dirty="0" err="1">
                  <a:solidFill>
                    <a:schemeClr val="bg1"/>
                  </a:solidFill>
                  <a:effectLst/>
                  <a:latin typeface="+mj-lt"/>
                  <a:ea typeface="Times New Roman" panose="02020603050405020304" pitchFamily="18" charset="0"/>
                </a:rPr>
                <a:t>App</a:t>
              </a:r>
              <a:r>
                <a:rPr lang="vi-VN" sz="3600" dirty="0">
                  <a:solidFill>
                    <a:schemeClr val="bg1"/>
                  </a:solidFill>
                  <a:effectLst/>
                  <a:latin typeface="+mj-lt"/>
                  <a:ea typeface="Times New Roman" panose="02020603050405020304" pitchFamily="18" charset="0"/>
                </a:rPr>
                <a:t> đọc sách </a:t>
              </a:r>
              <a:r>
                <a:rPr lang="vi-VN" sz="3600" dirty="0" err="1">
                  <a:solidFill>
                    <a:schemeClr val="bg1"/>
                  </a:solidFill>
                  <a:effectLst/>
                  <a:latin typeface="+mj-lt"/>
                  <a:ea typeface="Times New Roman" panose="02020603050405020304" pitchFamily="18" charset="0"/>
                </a:rPr>
                <a:t>Wisdom</a:t>
              </a:r>
              <a:endParaRPr lang="en-US" sz="3600" dirty="0">
                <a:solidFill>
                  <a:schemeClr val="bg1"/>
                </a:solidFill>
                <a:latin typeface="+mj-lt"/>
                <a:ea typeface="Hero"/>
                <a:cs typeface="Hero"/>
                <a:sym typeface="Hero"/>
              </a:endParaRPr>
            </a:p>
          </p:txBody>
        </p:sp>
      </p:grpSp>
      <p:sp>
        <p:nvSpPr>
          <p:cNvPr id="8" name="TextBox 7">
            <a:extLst>
              <a:ext uri="{FF2B5EF4-FFF2-40B4-BE49-F238E27FC236}">
                <a16:creationId xmlns:a16="http://schemas.microsoft.com/office/drawing/2014/main" id="{8D5438A2-D21E-0C8A-D362-E4EE7EEFAA79}"/>
              </a:ext>
            </a:extLst>
          </p:cNvPr>
          <p:cNvSpPr txBox="1"/>
          <p:nvPr/>
        </p:nvSpPr>
        <p:spPr>
          <a:xfrm>
            <a:off x="624840" y="1468569"/>
            <a:ext cx="7392591" cy="1225464"/>
          </a:xfrm>
          <a:prstGeom prst="rect">
            <a:avLst/>
          </a:prstGeom>
          <a:noFill/>
        </p:spPr>
        <p:txBody>
          <a:bodyPr wrap="square">
            <a:spAutoFit/>
          </a:bodyPr>
          <a:lstStyle/>
          <a:p>
            <a:pPr>
              <a:lnSpc>
                <a:spcPct val="107000"/>
              </a:lnSpc>
              <a:spcAft>
                <a:spcPts val="800"/>
              </a:spcAft>
            </a:pPr>
            <a:r>
              <a:rPr lang="vi-VN" sz="3200" dirty="0">
                <a:effectLst/>
                <a:latin typeface="+mj-lt"/>
                <a:ea typeface="Times New Roman" panose="02020603050405020304" pitchFamily="18" charset="0"/>
              </a:rPr>
              <a:t>3.2.</a:t>
            </a:r>
            <a:r>
              <a:rPr lang="vi-VN" sz="3200" dirty="0">
                <a:latin typeface="+mj-lt"/>
                <a:ea typeface="Times New Roman" panose="02020603050405020304" pitchFamily="18" charset="0"/>
              </a:rPr>
              <a:t>3</a:t>
            </a:r>
            <a:r>
              <a:rPr lang="vi-VN" sz="3200" dirty="0">
                <a:effectLst/>
                <a:latin typeface="+mj-lt"/>
                <a:ea typeface="Times New Roman" panose="02020603050405020304" pitchFamily="18" charset="0"/>
              </a:rPr>
              <a:t> </a:t>
            </a:r>
            <a:r>
              <a:rPr lang="vi-VN" sz="3200" dirty="0">
                <a:latin typeface="+mj-lt"/>
                <a:ea typeface="Times New Roman" panose="02020603050405020304" pitchFamily="18" charset="0"/>
              </a:rPr>
              <a:t>Thiết kế giao diện các chức năng</a:t>
            </a:r>
            <a:r>
              <a:rPr lang="vi-VN" sz="3200" dirty="0">
                <a:effectLst/>
                <a:latin typeface="+mj-lt"/>
                <a:ea typeface="Times New Roman" panose="02020603050405020304" pitchFamily="18" charset="0"/>
              </a:rPr>
              <a:t> </a:t>
            </a:r>
            <a:endParaRPr lang="en-US" sz="3200" dirty="0">
              <a:effectLst/>
              <a:latin typeface="+mj-lt"/>
              <a:ea typeface="Calibri" panose="020F0502020204030204" pitchFamily="34" charset="0"/>
            </a:endParaRPr>
          </a:p>
          <a:p>
            <a:pPr marL="0" marR="0">
              <a:lnSpc>
                <a:spcPct val="107000"/>
              </a:lnSpc>
              <a:spcAft>
                <a:spcPts val="800"/>
              </a:spcAft>
            </a:pPr>
            <a:endParaRPr lang="en-US" sz="3200" dirty="0">
              <a:effectLst/>
              <a:latin typeface="+mj-lt"/>
              <a:ea typeface="Calibri" panose="020F0502020204030204" pitchFamily="34" charset="0"/>
            </a:endParaRPr>
          </a:p>
        </p:txBody>
      </p:sp>
      <p:sp>
        <p:nvSpPr>
          <p:cNvPr id="14" name="TextBox 13">
            <a:extLst>
              <a:ext uri="{FF2B5EF4-FFF2-40B4-BE49-F238E27FC236}">
                <a16:creationId xmlns:a16="http://schemas.microsoft.com/office/drawing/2014/main" id="{D80B04DA-8CEB-F587-A0F1-9C51D8F443CA}"/>
              </a:ext>
            </a:extLst>
          </p:cNvPr>
          <p:cNvSpPr txBox="1"/>
          <p:nvPr/>
        </p:nvSpPr>
        <p:spPr>
          <a:xfrm>
            <a:off x="624840" y="2551635"/>
            <a:ext cx="9581152" cy="1077218"/>
          </a:xfrm>
          <a:prstGeom prst="rect">
            <a:avLst/>
          </a:prstGeom>
          <a:noFill/>
        </p:spPr>
        <p:txBody>
          <a:bodyPr wrap="square">
            <a:spAutoFit/>
          </a:bodyPr>
          <a:lstStyle/>
          <a:p>
            <a:r>
              <a:rPr lang="vi-VN" sz="3200" dirty="0">
                <a:effectLst/>
                <a:latin typeface="Times New Roman" panose="02020603050405020304" pitchFamily="18" charset="0"/>
                <a:ea typeface="Times New Roman" panose="02020603050405020304" pitchFamily="18" charset="0"/>
              </a:rPr>
              <a:t>Giao diện giúp đọc sách dưới dạng </a:t>
            </a:r>
            <a:r>
              <a:rPr lang="vi-VN" sz="3200" dirty="0" err="1">
                <a:effectLst/>
                <a:latin typeface="Times New Roman" panose="02020603050405020304" pitchFamily="18" charset="0"/>
                <a:ea typeface="Times New Roman" panose="02020603050405020304" pitchFamily="18" charset="0"/>
              </a:rPr>
              <a:t>file</a:t>
            </a:r>
            <a:r>
              <a:rPr lang="vi-VN" sz="3200" dirty="0">
                <a:effectLst/>
                <a:latin typeface="Times New Roman" panose="02020603050405020304" pitchFamily="18" charset="0"/>
                <a:ea typeface="Times New Roman" panose="02020603050405020304" pitchFamily="18" charset="0"/>
              </a:rPr>
              <a:t> PDF, dùng thanh cuốn dọc kéo trượt để có thể theo dõi nội dung của sách.</a:t>
            </a:r>
            <a:endParaRPr lang="en-US" sz="3200" dirty="0"/>
          </a:p>
        </p:txBody>
      </p:sp>
      <p:pic>
        <p:nvPicPr>
          <p:cNvPr id="3" name="image2.png">
            <a:extLst>
              <a:ext uri="{FF2B5EF4-FFF2-40B4-BE49-F238E27FC236}">
                <a16:creationId xmlns:a16="http://schemas.microsoft.com/office/drawing/2014/main" id="{854FBC86-EEE9-92DA-7931-93AD6AE4458D}"/>
              </a:ext>
            </a:extLst>
          </p:cNvPr>
          <p:cNvPicPr/>
          <p:nvPr/>
        </p:nvPicPr>
        <p:blipFill>
          <a:blip r:embed="rId2"/>
          <a:srcRect/>
          <a:stretch>
            <a:fillRect/>
          </a:stretch>
        </p:blipFill>
        <p:spPr>
          <a:xfrm>
            <a:off x="11201400" y="914400"/>
            <a:ext cx="5379050" cy="8458200"/>
          </a:xfrm>
          <a:prstGeom prst="rect">
            <a:avLst/>
          </a:prstGeom>
          <a:ln/>
        </p:spPr>
      </p:pic>
    </p:spTree>
    <p:extLst>
      <p:ext uri="{BB962C8B-B14F-4D97-AF65-F5344CB8AC3E}">
        <p14:creationId xmlns:p14="http://schemas.microsoft.com/office/powerpoint/2010/main" val="217957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BC7CF-65C9-29A7-CE18-4DC98590BBB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60DC68F-AFFE-7DD6-BAFB-5DD024ECB296}"/>
              </a:ext>
            </a:extLst>
          </p:cNvPr>
          <p:cNvSpPr txBox="1"/>
          <p:nvPr/>
        </p:nvSpPr>
        <p:spPr>
          <a:xfrm>
            <a:off x="4829128" y="7886700"/>
            <a:ext cx="6251022" cy="593304"/>
          </a:xfrm>
          <a:prstGeom prst="rect">
            <a:avLst/>
          </a:prstGeom>
          <a:noFill/>
        </p:spPr>
        <p:txBody>
          <a:bodyPr wrap="square">
            <a:spAutoFit/>
          </a:bodyPr>
          <a:lstStyle/>
          <a:p>
            <a:pPr>
              <a:lnSpc>
                <a:spcPct val="107000"/>
              </a:lnSpc>
              <a:spcAft>
                <a:spcPts val="800"/>
              </a:spcAft>
            </a:pPr>
            <a:r>
              <a:rPr lang="vi-VN" sz="3200" dirty="0">
                <a:solidFill>
                  <a:schemeClr val="accent6"/>
                </a:solidFill>
                <a:effectLst/>
                <a:latin typeface="+mj-lt"/>
                <a:ea typeface="Times New Roman" panose="02020603050405020304" pitchFamily="18" charset="0"/>
              </a:rPr>
              <a:t>- Thiết kế giao diện Nhập bình luận</a:t>
            </a:r>
            <a:endParaRPr lang="en-US" sz="3200" dirty="0">
              <a:solidFill>
                <a:schemeClr val="accent6"/>
              </a:solidFill>
              <a:effectLst/>
              <a:latin typeface="+mj-lt"/>
              <a:ea typeface="Calibri" panose="020F0502020204030204" pitchFamily="34" charset="0"/>
            </a:endParaRPr>
          </a:p>
        </p:txBody>
      </p:sp>
      <p:grpSp>
        <p:nvGrpSpPr>
          <p:cNvPr id="5" name="Group 6">
            <a:extLst>
              <a:ext uri="{FF2B5EF4-FFF2-40B4-BE49-F238E27FC236}">
                <a16:creationId xmlns:a16="http://schemas.microsoft.com/office/drawing/2014/main" id="{009F8707-884E-DF74-82CB-244955DB0B81}"/>
              </a:ext>
            </a:extLst>
          </p:cNvPr>
          <p:cNvGrpSpPr/>
          <p:nvPr/>
        </p:nvGrpSpPr>
        <p:grpSpPr>
          <a:xfrm>
            <a:off x="609600" y="428420"/>
            <a:ext cx="9832423" cy="928352"/>
            <a:chOff x="-43371" y="-66675"/>
            <a:chExt cx="1806719" cy="299947"/>
          </a:xfrm>
        </p:grpSpPr>
        <p:sp>
          <p:nvSpPr>
            <p:cNvPr id="6" name="Freeform 7">
              <a:extLst>
                <a:ext uri="{FF2B5EF4-FFF2-40B4-BE49-F238E27FC236}">
                  <a16:creationId xmlns:a16="http://schemas.microsoft.com/office/drawing/2014/main" id="{A7113C90-3EB7-1619-24E3-A249CCD3D595}"/>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7" name="TextBox 8">
              <a:extLst>
                <a:ext uri="{FF2B5EF4-FFF2-40B4-BE49-F238E27FC236}">
                  <a16:creationId xmlns:a16="http://schemas.microsoft.com/office/drawing/2014/main" id="{FC01C0E4-DAD6-4B28-4CF4-25F71EC7B393}"/>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3200" dirty="0">
                  <a:solidFill>
                    <a:srgbClr val="FFFFFF"/>
                  </a:solidFill>
                  <a:latin typeface="+mj-lt"/>
                  <a:ea typeface="Hero"/>
                  <a:cs typeface="Hero"/>
                  <a:sym typeface="Hero"/>
                </a:rPr>
                <a:t>3.2. </a:t>
              </a:r>
              <a:r>
                <a:rPr lang="vi-VN" sz="3600" dirty="0">
                  <a:solidFill>
                    <a:schemeClr val="bg1"/>
                  </a:solidFill>
                  <a:effectLst/>
                  <a:latin typeface="+mj-lt"/>
                  <a:ea typeface="Times New Roman" panose="02020603050405020304" pitchFamily="18" charset="0"/>
                </a:rPr>
                <a:t>Thiết kế giao diện cho </a:t>
              </a:r>
              <a:r>
                <a:rPr lang="vi-VN" sz="3600" dirty="0" err="1">
                  <a:solidFill>
                    <a:schemeClr val="bg1"/>
                  </a:solidFill>
                  <a:effectLst/>
                  <a:latin typeface="+mj-lt"/>
                  <a:ea typeface="Times New Roman" panose="02020603050405020304" pitchFamily="18" charset="0"/>
                </a:rPr>
                <a:t>App</a:t>
              </a:r>
              <a:r>
                <a:rPr lang="vi-VN" sz="3600" dirty="0">
                  <a:solidFill>
                    <a:schemeClr val="bg1"/>
                  </a:solidFill>
                  <a:effectLst/>
                  <a:latin typeface="+mj-lt"/>
                  <a:ea typeface="Times New Roman" panose="02020603050405020304" pitchFamily="18" charset="0"/>
                </a:rPr>
                <a:t> đọc sách </a:t>
              </a:r>
              <a:r>
                <a:rPr lang="vi-VN" sz="3600" dirty="0" err="1">
                  <a:solidFill>
                    <a:schemeClr val="bg1"/>
                  </a:solidFill>
                  <a:effectLst/>
                  <a:latin typeface="+mj-lt"/>
                  <a:ea typeface="Times New Roman" panose="02020603050405020304" pitchFamily="18" charset="0"/>
                </a:rPr>
                <a:t>Wisdom</a:t>
              </a:r>
              <a:endParaRPr lang="en-US" sz="3600" dirty="0">
                <a:solidFill>
                  <a:schemeClr val="bg1"/>
                </a:solidFill>
                <a:latin typeface="+mj-lt"/>
                <a:ea typeface="Hero"/>
                <a:cs typeface="Hero"/>
                <a:sym typeface="Hero"/>
              </a:endParaRPr>
            </a:p>
          </p:txBody>
        </p:sp>
      </p:grpSp>
      <p:sp>
        <p:nvSpPr>
          <p:cNvPr id="8" name="TextBox 7">
            <a:extLst>
              <a:ext uri="{FF2B5EF4-FFF2-40B4-BE49-F238E27FC236}">
                <a16:creationId xmlns:a16="http://schemas.microsoft.com/office/drawing/2014/main" id="{3F8EA491-A63E-AB99-5575-CE398938E130}"/>
              </a:ext>
            </a:extLst>
          </p:cNvPr>
          <p:cNvSpPr txBox="1"/>
          <p:nvPr/>
        </p:nvSpPr>
        <p:spPr>
          <a:xfrm>
            <a:off x="624840" y="1468569"/>
            <a:ext cx="7392591" cy="1225464"/>
          </a:xfrm>
          <a:prstGeom prst="rect">
            <a:avLst/>
          </a:prstGeom>
          <a:noFill/>
        </p:spPr>
        <p:txBody>
          <a:bodyPr wrap="square">
            <a:spAutoFit/>
          </a:bodyPr>
          <a:lstStyle/>
          <a:p>
            <a:pPr>
              <a:lnSpc>
                <a:spcPct val="107000"/>
              </a:lnSpc>
              <a:spcAft>
                <a:spcPts val="800"/>
              </a:spcAft>
            </a:pPr>
            <a:r>
              <a:rPr lang="vi-VN" sz="3200" dirty="0">
                <a:effectLst/>
                <a:latin typeface="+mj-lt"/>
                <a:ea typeface="Times New Roman" panose="02020603050405020304" pitchFamily="18" charset="0"/>
              </a:rPr>
              <a:t>3.2.</a:t>
            </a:r>
            <a:r>
              <a:rPr lang="vi-VN" sz="3200" dirty="0">
                <a:latin typeface="+mj-lt"/>
                <a:ea typeface="Times New Roman" panose="02020603050405020304" pitchFamily="18" charset="0"/>
              </a:rPr>
              <a:t>3</a:t>
            </a:r>
            <a:r>
              <a:rPr lang="vi-VN" sz="3200" dirty="0">
                <a:effectLst/>
                <a:latin typeface="+mj-lt"/>
                <a:ea typeface="Times New Roman" panose="02020603050405020304" pitchFamily="18" charset="0"/>
              </a:rPr>
              <a:t> </a:t>
            </a:r>
            <a:r>
              <a:rPr lang="vi-VN" sz="3200" dirty="0">
                <a:latin typeface="+mj-lt"/>
                <a:ea typeface="Times New Roman" panose="02020603050405020304" pitchFamily="18" charset="0"/>
              </a:rPr>
              <a:t>Thiết kế giao diện các chức năng</a:t>
            </a:r>
            <a:r>
              <a:rPr lang="vi-VN" sz="3200" dirty="0">
                <a:effectLst/>
                <a:latin typeface="+mj-lt"/>
                <a:ea typeface="Times New Roman" panose="02020603050405020304" pitchFamily="18" charset="0"/>
              </a:rPr>
              <a:t> </a:t>
            </a:r>
            <a:endParaRPr lang="en-US" sz="3200" dirty="0">
              <a:effectLst/>
              <a:latin typeface="+mj-lt"/>
              <a:ea typeface="Calibri" panose="020F0502020204030204" pitchFamily="34" charset="0"/>
            </a:endParaRPr>
          </a:p>
          <a:p>
            <a:pPr marL="0" marR="0">
              <a:lnSpc>
                <a:spcPct val="107000"/>
              </a:lnSpc>
              <a:spcAft>
                <a:spcPts val="800"/>
              </a:spcAft>
            </a:pPr>
            <a:endParaRPr lang="en-US" sz="3200" dirty="0">
              <a:effectLst/>
              <a:latin typeface="+mj-lt"/>
              <a:ea typeface="Calibri" panose="020F0502020204030204" pitchFamily="34" charset="0"/>
            </a:endParaRPr>
          </a:p>
        </p:txBody>
      </p:sp>
      <p:sp>
        <p:nvSpPr>
          <p:cNvPr id="10" name="TextBox 9">
            <a:extLst>
              <a:ext uri="{FF2B5EF4-FFF2-40B4-BE49-F238E27FC236}">
                <a16:creationId xmlns:a16="http://schemas.microsoft.com/office/drawing/2014/main" id="{14132CD8-05FC-D800-75EB-FD5F480ABFC9}"/>
              </a:ext>
            </a:extLst>
          </p:cNvPr>
          <p:cNvSpPr txBox="1"/>
          <p:nvPr/>
        </p:nvSpPr>
        <p:spPr>
          <a:xfrm>
            <a:off x="609599" y="2470610"/>
            <a:ext cx="9660971" cy="1120243"/>
          </a:xfrm>
          <a:prstGeom prst="rect">
            <a:avLst/>
          </a:prstGeom>
          <a:noFill/>
        </p:spPr>
        <p:txBody>
          <a:bodyPr wrap="square">
            <a:spAutoFit/>
          </a:bodyPr>
          <a:lstStyle/>
          <a:p>
            <a:pPr marL="0" marR="0">
              <a:lnSpc>
                <a:spcPct val="107000"/>
              </a:lnSpc>
              <a:spcBef>
                <a:spcPts val="400"/>
              </a:spcBef>
              <a:spcAft>
                <a:spcPts val="400"/>
              </a:spcAft>
              <a:tabLst>
                <a:tab pos="640080" algn="l"/>
              </a:tabLst>
            </a:pPr>
            <a:r>
              <a:rPr lang="vi-VN" sz="3200" dirty="0">
                <a:effectLst/>
                <a:latin typeface="+mj-lt"/>
                <a:ea typeface="Calibri" panose="020F0502020204030204" pitchFamily="34" charset="0"/>
              </a:rPr>
              <a:t>Giao diện này giúp Người Dùng có thể để lại những đánh giá, ý kiến về tác phẩm.</a:t>
            </a:r>
            <a:endParaRPr lang="en-US" sz="3200" dirty="0">
              <a:effectLst/>
              <a:latin typeface="+mj-lt"/>
              <a:ea typeface="Calibri" panose="020F0502020204030204" pitchFamily="34" charset="0"/>
            </a:endParaRPr>
          </a:p>
        </p:txBody>
      </p:sp>
      <p:pic>
        <p:nvPicPr>
          <p:cNvPr id="3" name="Picture 2">
            <a:extLst>
              <a:ext uri="{FF2B5EF4-FFF2-40B4-BE49-F238E27FC236}">
                <a16:creationId xmlns:a16="http://schemas.microsoft.com/office/drawing/2014/main" id="{4828D6E3-6C45-DECB-9204-6275A66D0525}"/>
              </a:ext>
            </a:extLst>
          </p:cNvPr>
          <p:cNvPicPr>
            <a:picLocks noChangeAspect="1"/>
          </p:cNvPicPr>
          <p:nvPr/>
        </p:nvPicPr>
        <p:blipFill>
          <a:blip r:embed="rId2"/>
          <a:stretch>
            <a:fillRect/>
          </a:stretch>
        </p:blipFill>
        <p:spPr>
          <a:xfrm>
            <a:off x="11887200" y="937598"/>
            <a:ext cx="4724400" cy="7939701"/>
          </a:xfrm>
          <a:prstGeom prst="rect">
            <a:avLst/>
          </a:prstGeom>
        </p:spPr>
      </p:pic>
    </p:spTree>
    <p:extLst>
      <p:ext uri="{BB962C8B-B14F-4D97-AF65-F5344CB8AC3E}">
        <p14:creationId xmlns:p14="http://schemas.microsoft.com/office/powerpoint/2010/main" val="1817176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9761D-352E-FA03-C561-D68756F573A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0B19EB4-9B79-DABA-E81F-8C5A1C6656CE}"/>
              </a:ext>
            </a:extLst>
          </p:cNvPr>
          <p:cNvSpPr txBox="1"/>
          <p:nvPr/>
        </p:nvSpPr>
        <p:spPr>
          <a:xfrm>
            <a:off x="4829128" y="7886700"/>
            <a:ext cx="6251022" cy="1120243"/>
          </a:xfrm>
          <a:prstGeom prst="rect">
            <a:avLst/>
          </a:prstGeom>
          <a:noFill/>
        </p:spPr>
        <p:txBody>
          <a:bodyPr wrap="square">
            <a:spAutoFit/>
          </a:bodyPr>
          <a:lstStyle/>
          <a:p>
            <a:pPr>
              <a:lnSpc>
                <a:spcPct val="107000"/>
              </a:lnSpc>
              <a:spcAft>
                <a:spcPts val="800"/>
              </a:spcAft>
            </a:pPr>
            <a:r>
              <a:rPr lang="vi-VN" sz="3200" dirty="0">
                <a:solidFill>
                  <a:schemeClr val="accent6"/>
                </a:solidFill>
                <a:effectLst/>
                <a:latin typeface="+mj-lt"/>
                <a:ea typeface="Times New Roman" panose="02020603050405020304" pitchFamily="18" charset="0"/>
              </a:rPr>
              <a:t>- Thiết kế giao diện Sửa Sách dành cho Người Dùng và </a:t>
            </a:r>
            <a:r>
              <a:rPr lang="vi-VN" sz="3200" dirty="0" err="1">
                <a:solidFill>
                  <a:schemeClr val="accent6"/>
                </a:solidFill>
                <a:effectLst/>
                <a:latin typeface="+mj-lt"/>
                <a:ea typeface="Times New Roman" panose="02020603050405020304" pitchFamily="18" charset="0"/>
              </a:rPr>
              <a:t>Admin</a:t>
            </a:r>
            <a:endParaRPr lang="en-US" sz="3200" dirty="0">
              <a:solidFill>
                <a:schemeClr val="accent6"/>
              </a:solidFill>
              <a:effectLst/>
              <a:latin typeface="+mj-lt"/>
              <a:ea typeface="Calibri" panose="020F0502020204030204" pitchFamily="34" charset="0"/>
            </a:endParaRPr>
          </a:p>
        </p:txBody>
      </p:sp>
      <p:grpSp>
        <p:nvGrpSpPr>
          <p:cNvPr id="5" name="Group 6">
            <a:extLst>
              <a:ext uri="{FF2B5EF4-FFF2-40B4-BE49-F238E27FC236}">
                <a16:creationId xmlns:a16="http://schemas.microsoft.com/office/drawing/2014/main" id="{0F3FB3A3-6BFE-E1F2-3F0F-B3D5FA025079}"/>
              </a:ext>
            </a:extLst>
          </p:cNvPr>
          <p:cNvGrpSpPr/>
          <p:nvPr/>
        </p:nvGrpSpPr>
        <p:grpSpPr>
          <a:xfrm>
            <a:off x="609600" y="428420"/>
            <a:ext cx="9832423" cy="928352"/>
            <a:chOff x="-43371" y="-66675"/>
            <a:chExt cx="1806719" cy="299947"/>
          </a:xfrm>
        </p:grpSpPr>
        <p:sp>
          <p:nvSpPr>
            <p:cNvPr id="6" name="Freeform 7">
              <a:extLst>
                <a:ext uri="{FF2B5EF4-FFF2-40B4-BE49-F238E27FC236}">
                  <a16:creationId xmlns:a16="http://schemas.microsoft.com/office/drawing/2014/main" id="{F2A18CF4-8506-DB88-A461-44F277C3533F}"/>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7" name="TextBox 8">
              <a:extLst>
                <a:ext uri="{FF2B5EF4-FFF2-40B4-BE49-F238E27FC236}">
                  <a16:creationId xmlns:a16="http://schemas.microsoft.com/office/drawing/2014/main" id="{9E44A87A-B2FB-3AE0-CA33-53C11F6B500A}"/>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3200" dirty="0">
                  <a:solidFill>
                    <a:srgbClr val="FFFFFF"/>
                  </a:solidFill>
                  <a:latin typeface="+mj-lt"/>
                  <a:ea typeface="Hero"/>
                  <a:cs typeface="Hero"/>
                  <a:sym typeface="Hero"/>
                </a:rPr>
                <a:t>3.2. </a:t>
              </a:r>
              <a:r>
                <a:rPr lang="vi-VN" sz="3600" dirty="0">
                  <a:solidFill>
                    <a:schemeClr val="bg1"/>
                  </a:solidFill>
                  <a:effectLst/>
                  <a:latin typeface="+mj-lt"/>
                  <a:ea typeface="Times New Roman" panose="02020603050405020304" pitchFamily="18" charset="0"/>
                </a:rPr>
                <a:t>Thiết kế giao diện cho </a:t>
              </a:r>
              <a:r>
                <a:rPr lang="vi-VN" sz="3600" dirty="0" err="1">
                  <a:solidFill>
                    <a:schemeClr val="bg1"/>
                  </a:solidFill>
                  <a:effectLst/>
                  <a:latin typeface="+mj-lt"/>
                  <a:ea typeface="Times New Roman" panose="02020603050405020304" pitchFamily="18" charset="0"/>
                </a:rPr>
                <a:t>App</a:t>
              </a:r>
              <a:r>
                <a:rPr lang="vi-VN" sz="3600" dirty="0">
                  <a:solidFill>
                    <a:schemeClr val="bg1"/>
                  </a:solidFill>
                  <a:effectLst/>
                  <a:latin typeface="+mj-lt"/>
                  <a:ea typeface="Times New Roman" panose="02020603050405020304" pitchFamily="18" charset="0"/>
                </a:rPr>
                <a:t> đọc sách </a:t>
              </a:r>
              <a:r>
                <a:rPr lang="vi-VN" sz="3600" dirty="0" err="1">
                  <a:solidFill>
                    <a:schemeClr val="bg1"/>
                  </a:solidFill>
                  <a:effectLst/>
                  <a:latin typeface="+mj-lt"/>
                  <a:ea typeface="Times New Roman" panose="02020603050405020304" pitchFamily="18" charset="0"/>
                </a:rPr>
                <a:t>Wisdom</a:t>
              </a:r>
              <a:endParaRPr lang="en-US" sz="3600" dirty="0">
                <a:solidFill>
                  <a:schemeClr val="bg1"/>
                </a:solidFill>
                <a:latin typeface="+mj-lt"/>
                <a:ea typeface="Hero"/>
                <a:cs typeface="Hero"/>
                <a:sym typeface="Hero"/>
              </a:endParaRPr>
            </a:p>
          </p:txBody>
        </p:sp>
      </p:grpSp>
      <p:sp>
        <p:nvSpPr>
          <p:cNvPr id="8" name="TextBox 7">
            <a:extLst>
              <a:ext uri="{FF2B5EF4-FFF2-40B4-BE49-F238E27FC236}">
                <a16:creationId xmlns:a16="http://schemas.microsoft.com/office/drawing/2014/main" id="{51E95481-513C-6AC3-AB6C-7556AF6C8E42}"/>
              </a:ext>
            </a:extLst>
          </p:cNvPr>
          <p:cNvSpPr txBox="1"/>
          <p:nvPr/>
        </p:nvSpPr>
        <p:spPr>
          <a:xfrm>
            <a:off x="624840" y="1468569"/>
            <a:ext cx="7392591" cy="1225464"/>
          </a:xfrm>
          <a:prstGeom prst="rect">
            <a:avLst/>
          </a:prstGeom>
          <a:noFill/>
        </p:spPr>
        <p:txBody>
          <a:bodyPr wrap="square">
            <a:spAutoFit/>
          </a:bodyPr>
          <a:lstStyle/>
          <a:p>
            <a:pPr>
              <a:lnSpc>
                <a:spcPct val="107000"/>
              </a:lnSpc>
              <a:spcAft>
                <a:spcPts val="800"/>
              </a:spcAft>
            </a:pPr>
            <a:r>
              <a:rPr lang="vi-VN" sz="3200" dirty="0">
                <a:effectLst/>
                <a:latin typeface="+mj-lt"/>
                <a:ea typeface="Times New Roman" panose="02020603050405020304" pitchFamily="18" charset="0"/>
              </a:rPr>
              <a:t>3.2.</a:t>
            </a:r>
            <a:r>
              <a:rPr lang="vi-VN" sz="3200" dirty="0">
                <a:latin typeface="+mj-lt"/>
                <a:ea typeface="Times New Roman" panose="02020603050405020304" pitchFamily="18" charset="0"/>
              </a:rPr>
              <a:t>3</a:t>
            </a:r>
            <a:r>
              <a:rPr lang="vi-VN" sz="3200" dirty="0">
                <a:effectLst/>
                <a:latin typeface="+mj-lt"/>
                <a:ea typeface="Times New Roman" panose="02020603050405020304" pitchFamily="18" charset="0"/>
              </a:rPr>
              <a:t> </a:t>
            </a:r>
            <a:r>
              <a:rPr lang="vi-VN" sz="3200" dirty="0">
                <a:latin typeface="+mj-lt"/>
                <a:ea typeface="Times New Roman" panose="02020603050405020304" pitchFamily="18" charset="0"/>
              </a:rPr>
              <a:t>Thiết kế giao diện các chức năng</a:t>
            </a:r>
            <a:r>
              <a:rPr lang="vi-VN" sz="3200" dirty="0">
                <a:effectLst/>
                <a:latin typeface="+mj-lt"/>
                <a:ea typeface="Times New Roman" panose="02020603050405020304" pitchFamily="18" charset="0"/>
              </a:rPr>
              <a:t> </a:t>
            </a:r>
            <a:endParaRPr lang="en-US" sz="3200" dirty="0">
              <a:effectLst/>
              <a:latin typeface="+mj-lt"/>
              <a:ea typeface="Calibri" panose="020F0502020204030204" pitchFamily="34" charset="0"/>
            </a:endParaRPr>
          </a:p>
          <a:p>
            <a:pPr marL="0" marR="0">
              <a:lnSpc>
                <a:spcPct val="107000"/>
              </a:lnSpc>
              <a:spcAft>
                <a:spcPts val="800"/>
              </a:spcAft>
            </a:pPr>
            <a:endParaRPr lang="en-US" sz="3200" dirty="0">
              <a:effectLst/>
              <a:latin typeface="+mj-lt"/>
              <a:ea typeface="Calibri" panose="020F0502020204030204" pitchFamily="34" charset="0"/>
            </a:endParaRPr>
          </a:p>
        </p:txBody>
      </p:sp>
      <p:sp>
        <p:nvSpPr>
          <p:cNvPr id="10" name="TextBox 9">
            <a:extLst>
              <a:ext uri="{FF2B5EF4-FFF2-40B4-BE49-F238E27FC236}">
                <a16:creationId xmlns:a16="http://schemas.microsoft.com/office/drawing/2014/main" id="{900E4151-378F-CE05-8A99-DD664D906DD8}"/>
              </a:ext>
            </a:extLst>
          </p:cNvPr>
          <p:cNvSpPr txBox="1"/>
          <p:nvPr/>
        </p:nvSpPr>
        <p:spPr>
          <a:xfrm>
            <a:off x="609599" y="2470610"/>
            <a:ext cx="10210801" cy="1120243"/>
          </a:xfrm>
          <a:prstGeom prst="rect">
            <a:avLst/>
          </a:prstGeom>
          <a:noFill/>
        </p:spPr>
        <p:txBody>
          <a:bodyPr wrap="square">
            <a:spAutoFit/>
          </a:bodyPr>
          <a:lstStyle/>
          <a:p>
            <a:pPr marL="0" marR="0">
              <a:lnSpc>
                <a:spcPct val="107000"/>
              </a:lnSpc>
              <a:spcBef>
                <a:spcPts val="400"/>
              </a:spcBef>
              <a:spcAft>
                <a:spcPts val="400"/>
              </a:spcAft>
              <a:tabLst>
                <a:tab pos="640080" algn="l"/>
              </a:tabLst>
            </a:pPr>
            <a:r>
              <a:rPr lang="vi-VN" sz="3200" dirty="0">
                <a:effectLst/>
                <a:latin typeface="+mj-lt"/>
                <a:ea typeface="Calibri" panose="020F0502020204030204" pitchFamily="34" charset="0"/>
              </a:rPr>
              <a:t>Giao diện này giúp Người Dùng và </a:t>
            </a:r>
            <a:r>
              <a:rPr lang="vi-VN" sz="3200" dirty="0" err="1">
                <a:effectLst/>
                <a:latin typeface="+mj-lt"/>
                <a:ea typeface="Calibri" panose="020F0502020204030204" pitchFamily="34" charset="0"/>
              </a:rPr>
              <a:t>Admin</a:t>
            </a:r>
            <a:r>
              <a:rPr lang="vi-VN" sz="3200" dirty="0">
                <a:effectLst/>
                <a:latin typeface="+mj-lt"/>
                <a:ea typeface="Calibri" panose="020F0502020204030204" pitchFamily="34" charset="0"/>
              </a:rPr>
              <a:t> khi đăng tải sách của mình lên có thể dễ dàng sửa lại theo ý muốn của mình</a:t>
            </a:r>
            <a:endParaRPr lang="en-US" sz="3200" dirty="0">
              <a:effectLst/>
              <a:latin typeface="+mj-lt"/>
              <a:ea typeface="Calibri" panose="020F0502020204030204" pitchFamily="34" charset="0"/>
            </a:endParaRPr>
          </a:p>
        </p:txBody>
      </p:sp>
      <p:pic>
        <p:nvPicPr>
          <p:cNvPr id="9" name="Picture 8">
            <a:extLst>
              <a:ext uri="{FF2B5EF4-FFF2-40B4-BE49-F238E27FC236}">
                <a16:creationId xmlns:a16="http://schemas.microsoft.com/office/drawing/2014/main" id="{DA63B85C-84EC-F877-322F-1F5E74B57746}"/>
              </a:ext>
            </a:extLst>
          </p:cNvPr>
          <p:cNvPicPr>
            <a:picLocks noChangeAspect="1"/>
          </p:cNvPicPr>
          <p:nvPr/>
        </p:nvPicPr>
        <p:blipFill>
          <a:blip r:embed="rId2"/>
          <a:stretch>
            <a:fillRect/>
          </a:stretch>
        </p:blipFill>
        <p:spPr>
          <a:xfrm>
            <a:off x="11734800" y="1253588"/>
            <a:ext cx="4648200" cy="8461912"/>
          </a:xfrm>
          <a:prstGeom prst="rect">
            <a:avLst/>
          </a:prstGeom>
        </p:spPr>
      </p:pic>
    </p:spTree>
    <p:extLst>
      <p:ext uri="{BB962C8B-B14F-4D97-AF65-F5344CB8AC3E}">
        <p14:creationId xmlns:p14="http://schemas.microsoft.com/office/powerpoint/2010/main" val="4137385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EF08D-5E1D-5890-F93D-770026283EC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8AA3B3D-6236-0188-F545-1A074E4DF348}"/>
              </a:ext>
            </a:extLst>
          </p:cNvPr>
          <p:cNvSpPr txBox="1"/>
          <p:nvPr/>
        </p:nvSpPr>
        <p:spPr>
          <a:xfrm>
            <a:off x="5940977" y="7816390"/>
            <a:ext cx="5489023" cy="1120243"/>
          </a:xfrm>
          <a:prstGeom prst="rect">
            <a:avLst/>
          </a:prstGeom>
          <a:noFill/>
        </p:spPr>
        <p:txBody>
          <a:bodyPr wrap="square">
            <a:spAutoFit/>
          </a:bodyPr>
          <a:lstStyle/>
          <a:p>
            <a:pPr>
              <a:lnSpc>
                <a:spcPct val="107000"/>
              </a:lnSpc>
              <a:spcAft>
                <a:spcPts val="800"/>
              </a:spcAft>
            </a:pPr>
            <a:r>
              <a:rPr lang="vi-VN" sz="3200" dirty="0">
                <a:solidFill>
                  <a:schemeClr val="accent6"/>
                </a:solidFill>
                <a:effectLst/>
                <a:latin typeface="+mj-lt"/>
                <a:ea typeface="Times New Roman" panose="02020603050405020304" pitchFamily="18" charset="0"/>
              </a:rPr>
              <a:t>- Thiết kế giao Đổi mật dành cho Người Dùng và </a:t>
            </a:r>
            <a:r>
              <a:rPr lang="vi-VN" sz="3200" dirty="0" err="1">
                <a:solidFill>
                  <a:schemeClr val="accent6"/>
                </a:solidFill>
                <a:effectLst/>
                <a:latin typeface="+mj-lt"/>
                <a:ea typeface="Times New Roman" panose="02020603050405020304" pitchFamily="18" charset="0"/>
              </a:rPr>
              <a:t>Admin</a:t>
            </a:r>
            <a:r>
              <a:rPr lang="vi-VN" sz="3200" dirty="0">
                <a:solidFill>
                  <a:schemeClr val="accent6"/>
                </a:solidFill>
                <a:effectLst/>
                <a:latin typeface="+mj-lt"/>
                <a:ea typeface="Times New Roman" panose="02020603050405020304" pitchFamily="18" charset="0"/>
              </a:rPr>
              <a:t> </a:t>
            </a:r>
            <a:endParaRPr lang="en-US" sz="3200" dirty="0">
              <a:solidFill>
                <a:schemeClr val="accent6"/>
              </a:solidFill>
              <a:effectLst/>
              <a:latin typeface="+mj-lt"/>
              <a:ea typeface="Calibri" panose="020F0502020204030204" pitchFamily="34" charset="0"/>
            </a:endParaRPr>
          </a:p>
        </p:txBody>
      </p:sp>
      <p:grpSp>
        <p:nvGrpSpPr>
          <p:cNvPr id="5" name="Group 6">
            <a:extLst>
              <a:ext uri="{FF2B5EF4-FFF2-40B4-BE49-F238E27FC236}">
                <a16:creationId xmlns:a16="http://schemas.microsoft.com/office/drawing/2014/main" id="{49BDF60C-D51A-59E5-18BA-1879F91D004D}"/>
              </a:ext>
            </a:extLst>
          </p:cNvPr>
          <p:cNvGrpSpPr/>
          <p:nvPr/>
        </p:nvGrpSpPr>
        <p:grpSpPr>
          <a:xfrm>
            <a:off x="609600" y="428420"/>
            <a:ext cx="9832423" cy="928352"/>
            <a:chOff x="-43371" y="-66675"/>
            <a:chExt cx="1806719" cy="299947"/>
          </a:xfrm>
        </p:grpSpPr>
        <p:sp>
          <p:nvSpPr>
            <p:cNvPr id="6" name="Freeform 7">
              <a:extLst>
                <a:ext uri="{FF2B5EF4-FFF2-40B4-BE49-F238E27FC236}">
                  <a16:creationId xmlns:a16="http://schemas.microsoft.com/office/drawing/2014/main" id="{F86EBC57-BC1C-4C71-ABE9-11D22871A98F}"/>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7" name="TextBox 8">
              <a:extLst>
                <a:ext uri="{FF2B5EF4-FFF2-40B4-BE49-F238E27FC236}">
                  <a16:creationId xmlns:a16="http://schemas.microsoft.com/office/drawing/2014/main" id="{EBDBFBC5-6566-C98C-9897-C1491D9E5240}"/>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3200" dirty="0">
                  <a:solidFill>
                    <a:srgbClr val="FFFFFF"/>
                  </a:solidFill>
                  <a:latin typeface="+mj-lt"/>
                  <a:ea typeface="Hero"/>
                  <a:cs typeface="Hero"/>
                  <a:sym typeface="Hero"/>
                </a:rPr>
                <a:t>3.2. </a:t>
              </a:r>
              <a:r>
                <a:rPr lang="vi-VN" sz="3600" dirty="0">
                  <a:solidFill>
                    <a:schemeClr val="bg1"/>
                  </a:solidFill>
                  <a:effectLst/>
                  <a:latin typeface="+mj-lt"/>
                  <a:ea typeface="Times New Roman" panose="02020603050405020304" pitchFamily="18" charset="0"/>
                </a:rPr>
                <a:t>Thiết kế giao diện cho </a:t>
              </a:r>
              <a:r>
                <a:rPr lang="vi-VN" sz="3600" dirty="0" err="1">
                  <a:solidFill>
                    <a:schemeClr val="bg1"/>
                  </a:solidFill>
                  <a:effectLst/>
                  <a:latin typeface="+mj-lt"/>
                  <a:ea typeface="Times New Roman" panose="02020603050405020304" pitchFamily="18" charset="0"/>
                </a:rPr>
                <a:t>App</a:t>
              </a:r>
              <a:r>
                <a:rPr lang="vi-VN" sz="3600" dirty="0">
                  <a:solidFill>
                    <a:schemeClr val="bg1"/>
                  </a:solidFill>
                  <a:effectLst/>
                  <a:latin typeface="+mj-lt"/>
                  <a:ea typeface="Times New Roman" panose="02020603050405020304" pitchFamily="18" charset="0"/>
                </a:rPr>
                <a:t> đọc sách </a:t>
              </a:r>
              <a:r>
                <a:rPr lang="vi-VN" sz="3600" dirty="0" err="1">
                  <a:solidFill>
                    <a:schemeClr val="bg1"/>
                  </a:solidFill>
                  <a:effectLst/>
                  <a:latin typeface="+mj-lt"/>
                  <a:ea typeface="Times New Roman" panose="02020603050405020304" pitchFamily="18" charset="0"/>
                </a:rPr>
                <a:t>Wisdom</a:t>
              </a:r>
              <a:endParaRPr lang="en-US" sz="3600" dirty="0">
                <a:solidFill>
                  <a:schemeClr val="bg1"/>
                </a:solidFill>
                <a:latin typeface="+mj-lt"/>
                <a:ea typeface="Hero"/>
                <a:cs typeface="Hero"/>
                <a:sym typeface="Hero"/>
              </a:endParaRPr>
            </a:p>
          </p:txBody>
        </p:sp>
      </p:grpSp>
      <p:sp>
        <p:nvSpPr>
          <p:cNvPr id="8" name="TextBox 7">
            <a:extLst>
              <a:ext uri="{FF2B5EF4-FFF2-40B4-BE49-F238E27FC236}">
                <a16:creationId xmlns:a16="http://schemas.microsoft.com/office/drawing/2014/main" id="{05B1D3BD-28AC-838D-9A0F-4979E3AD0236}"/>
              </a:ext>
            </a:extLst>
          </p:cNvPr>
          <p:cNvSpPr txBox="1"/>
          <p:nvPr/>
        </p:nvSpPr>
        <p:spPr>
          <a:xfrm>
            <a:off x="624840" y="1468569"/>
            <a:ext cx="7392591" cy="1225464"/>
          </a:xfrm>
          <a:prstGeom prst="rect">
            <a:avLst/>
          </a:prstGeom>
          <a:noFill/>
        </p:spPr>
        <p:txBody>
          <a:bodyPr wrap="square">
            <a:spAutoFit/>
          </a:bodyPr>
          <a:lstStyle/>
          <a:p>
            <a:pPr>
              <a:lnSpc>
                <a:spcPct val="107000"/>
              </a:lnSpc>
              <a:spcAft>
                <a:spcPts val="800"/>
              </a:spcAft>
            </a:pPr>
            <a:r>
              <a:rPr lang="vi-VN" sz="3200" dirty="0">
                <a:effectLst/>
                <a:latin typeface="+mj-lt"/>
                <a:ea typeface="Times New Roman" panose="02020603050405020304" pitchFamily="18" charset="0"/>
              </a:rPr>
              <a:t>3.2.</a:t>
            </a:r>
            <a:r>
              <a:rPr lang="vi-VN" sz="3200" dirty="0">
                <a:latin typeface="+mj-lt"/>
                <a:ea typeface="Times New Roman" panose="02020603050405020304" pitchFamily="18" charset="0"/>
              </a:rPr>
              <a:t>3</a:t>
            </a:r>
            <a:r>
              <a:rPr lang="vi-VN" sz="3200" dirty="0">
                <a:effectLst/>
                <a:latin typeface="+mj-lt"/>
                <a:ea typeface="Times New Roman" panose="02020603050405020304" pitchFamily="18" charset="0"/>
              </a:rPr>
              <a:t> </a:t>
            </a:r>
            <a:r>
              <a:rPr lang="vi-VN" sz="3200" dirty="0">
                <a:latin typeface="+mj-lt"/>
                <a:ea typeface="Times New Roman" panose="02020603050405020304" pitchFamily="18" charset="0"/>
              </a:rPr>
              <a:t>Thiết kế giao diện các chức năng</a:t>
            </a:r>
            <a:r>
              <a:rPr lang="vi-VN" sz="3200" dirty="0">
                <a:effectLst/>
                <a:latin typeface="+mj-lt"/>
                <a:ea typeface="Times New Roman" panose="02020603050405020304" pitchFamily="18" charset="0"/>
              </a:rPr>
              <a:t> </a:t>
            </a:r>
            <a:endParaRPr lang="en-US" sz="3200" dirty="0">
              <a:effectLst/>
              <a:latin typeface="+mj-lt"/>
              <a:ea typeface="Calibri" panose="020F0502020204030204" pitchFamily="34" charset="0"/>
            </a:endParaRPr>
          </a:p>
          <a:p>
            <a:pPr marL="0" marR="0">
              <a:lnSpc>
                <a:spcPct val="107000"/>
              </a:lnSpc>
              <a:spcAft>
                <a:spcPts val="800"/>
              </a:spcAft>
            </a:pPr>
            <a:endParaRPr lang="en-US" sz="3200" dirty="0">
              <a:effectLst/>
              <a:latin typeface="+mj-lt"/>
              <a:ea typeface="Calibri" panose="020F0502020204030204" pitchFamily="34" charset="0"/>
            </a:endParaRPr>
          </a:p>
        </p:txBody>
      </p:sp>
      <p:sp>
        <p:nvSpPr>
          <p:cNvPr id="10" name="TextBox 9">
            <a:extLst>
              <a:ext uri="{FF2B5EF4-FFF2-40B4-BE49-F238E27FC236}">
                <a16:creationId xmlns:a16="http://schemas.microsoft.com/office/drawing/2014/main" id="{45BB683F-0820-1B25-7391-B710904DD759}"/>
              </a:ext>
            </a:extLst>
          </p:cNvPr>
          <p:cNvSpPr txBox="1"/>
          <p:nvPr/>
        </p:nvSpPr>
        <p:spPr>
          <a:xfrm>
            <a:off x="609599" y="2470610"/>
            <a:ext cx="10210801" cy="1120243"/>
          </a:xfrm>
          <a:prstGeom prst="rect">
            <a:avLst/>
          </a:prstGeom>
          <a:noFill/>
        </p:spPr>
        <p:txBody>
          <a:bodyPr wrap="square">
            <a:spAutoFit/>
          </a:bodyPr>
          <a:lstStyle/>
          <a:p>
            <a:pPr marL="0" marR="0">
              <a:lnSpc>
                <a:spcPct val="107000"/>
              </a:lnSpc>
              <a:spcBef>
                <a:spcPts val="400"/>
              </a:spcBef>
              <a:spcAft>
                <a:spcPts val="400"/>
              </a:spcAft>
              <a:tabLst>
                <a:tab pos="640080" algn="l"/>
              </a:tabLst>
            </a:pPr>
            <a:r>
              <a:rPr lang="vi-VN" sz="3200" dirty="0">
                <a:effectLst/>
                <a:latin typeface="+mj-lt"/>
                <a:ea typeface="Calibri" panose="020F0502020204030204" pitchFamily="34" charset="0"/>
              </a:rPr>
              <a:t>Giao diện này giúp Người Dùng và </a:t>
            </a:r>
            <a:r>
              <a:rPr lang="vi-VN" sz="3200" dirty="0" err="1">
                <a:effectLst/>
                <a:latin typeface="+mj-lt"/>
                <a:ea typeface="Calibri" panose="020F0502020204030204" pitchFamily="34" charset="0"/>
              </a:rPr>
              <a:t>Admin</a:t>
            </a:r>
            <a:r>
              <a:rPr lang="vi-VN" sz="3200" dirty="0">
                <a:effectLst/>
                <a:latin typeface="+mj-lt"/>
                <a:ea typeface="Calibri" panose="020F0502020204030204" pitchFamily="34" charset="0"/>
              </a:rPr>
              <a:t> khi có nhu cầu muốn đổi mật khẩu khác. Mật khẩu mới sẽ gửi về </a:t>
            </a:r>
            <a:r>
              <a:rPr lang="vi-VN" sz="3200" dirty="0" err="1">
                <a:effectLst/>
                <a:latin typeface="+mj-lt"/>
                <a:ea typeface="Calibri" panose="020F0502020204030204" pitchFamily="34" charset="0"/>
              </a:rPr>
              <a:t>email</a:t>
            </a:r>
            <a:r>
              <a:rPr lang="vi-VN" sz="3200" dirty="0">
                <a:effectLst/>
                <a:latin typeface="+mj-lt"/>
                <a:ea typeface="Calibri" panose="020F0502020204030204" pitchFamily="34" charset="0"/>
              </a:rPr>
              <a:t>.</a:t>
            </a:r>
            <a:endParaRPr lang="en-US" sz="3200" dirty="0">
              <a:effectLst/>
              <a:latin typeface="+mj-lt"/>
              <a:ea typeface="Calibri" panose="020F0502020204030204" pitchFamily="34" charset="0"/>
            </a:endParaRPr>
          </a:p>
        </p:txBody>
      </p:sp>
      <p:pic>
        <p:nvPicPr>
          <p:cNvPr id="12" name="Picture 11">
            <a:extLst>
              <a:ext uri="{FF2B5EF4-FFF2-40B4-BE49-F238E27FC236}">
                <a16:creationId xmlns:a16="http://schemas.microsoft.com/office/drawing/2014/main" id="{DA90119E-2919-B8FF-D778-7FB8192162BE}"/>
              </a:ext>
            </a:extLst>
          </p:cNvPr>
          <p:cNvPicPr>
            <a:picLocks noChangeAspect="1"/>
          </p:cNvPicPr>
          <p:nvPr/>
        </p:nvPicPr>
        <p:blipFill>
          <a:blip r:embed="rId2"/>
          <a:stretch>
            <a:fillRect/>
          </a:stretch>
        </p:blipFill>
        <p:spPr>
          <a:xfrm>
            <a:off x="12039600" y="1247376"/>
            <a:ext cx="4876800" cy="8239524"/>
          </a:xfrm>
          <a:prstGeom prst="rect">
            <a:avLst/>
          </a:prstGeom>
        </p:spPr>
      </p:pic>
    </p:spTree>
    <p:extLst>
      <p:ext uri="{BB962C8B-B14F-4D97-AF65-F5344CB8AC3E}">
        <p14:creationId xmlns:p14="http://schemas.microsoft.com/office/powerpoint/2010/main" val="219513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D92A9-1E1A-33A0-BA4A-280BBE001EF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5AFB991-1A6E-6E9C-F042-2C0042C74D32}"/>
              </a:ext>
            </a:extLst>
          </p:cNvPr>
          <p:cNvSpPr txBox="1"/>
          <p:nvPr/>
        </p:nvSpPr>
        <p:spPr>
          <a:xfrm>
            <a:off x="3810000" y="7875620"/>
            <a:ext cx="8001000" cy="1120243"/>
          </a:xfrm>
          <a:prstGeom prst="rect">
            <a:avLst/>
          </a:prstGeom>
          <a:noFill/>
        </p:spPr>
        <p:txBody>
          <a:bodyPr wrap="square">
            <a:spAutoFit/>
          </a:bodyPr>
          <a:lstStyle/>
          <a:p>
            <a:pPr>
              <a:lnSpc>
                <a:spcPct val="107000"/>
              </a:lnSpc>
              <a:spcAft>
                <a:spcPts val="800"/>
              </a:spcAft>
            </a:pPr>
            <a:r>
              <a:rPr lang="vi-VN" sz="3200" dirty="0">
                <a:solidFill>
                  <a:schemeClr val="accent6"/>
                </a:solidFill>
                <a:effectLst/>
                <a:latin typeface="+mj-lt"/>
                <a:ea typeface="Times New Roman" panose="02020603050405020304" pitchFamily="18" charset="0"/>
              </a:rPr>
              <a:t>- Thiết kế giao Đổi mật </a:t>
            </a:r>
            <a:r>
              <a:rPr lang="vi-VN" sz="3200">
                <a:solidFill>
                  <a:schemeClr val="accent6"/>
                </a:solidFill>
                <a:effectLst/>
                <a:latin typeface="+mj-lt"/>
                <a:ea typeface="Times New Roman" panose="02020603050405020304" pitchFamily="18" charset="0"/>
              </a:rPr>
              <a:t>khẩu và Quên mật khẩu </a:t>
            </a:r>
            <a:r>
              <a:rPr lang="vi-VN" sz="3200" dirty="0">
                <a:solidFill>
                  <a:schemeClr val="accent6"/>
                </a:solidFill>
                <a:effectLst/>
                <a:latin typeface="+mj-lt"/>
                <a:ea typeface="Times New Roman" panose="02020603050405020304" pitchFamily="18" charset="0"/>
              </a:rPr>
              <a:t>dành cho Người Dùng và </a:t>
            </a:r>
            <a:r>
              <a:rPr lang="vi-VN" sz="3200" dirty="0" err="1">
                <a:solidFill>
                  <a:schemeClr val="accent6"/>
                </a:solidFill>
                <a:effectLst/>
                <a:latin typeface="+mj-lt"/>
                <a:ea typeface="Times New Roman" panose="02020603050405020304" pitchFamily="18" charset="0"/>
              </a:rPr>
              <a:t>Admin</a:t>
            </a:r>
            <a:r>
              <a:rPr lang="vi-VN" sz="3200" dirty="0">
                <a:solidFill>
                  <a:schemeClr val="accent6"/>
                </a:solidFill>
                <a:effectLst/>
                <a:latin typeface="+mj-lt"/>
                <a:ea typeface="Times New Roman" panose="02020603050405020304" pitchFamily="18" charset="0"/>
              </a:rPr>
              <a:t> </a:t>
            </a:r>
            <a:endParaRPr lang="en-US" sz="3200" dirty="0">
              <a:solidFill>
                <a:schemeClr val="accent6"/>
              </a:solidFill>
              <a:effectLst/>
              <a:latin typeface="+mj-lt"/>
              <a:ea typeface="Calibri" panose="020F0502020204030204" pitchFamily="34" charset="0"/>
            </a:endParaRPr>
          </a:p>
        </p:txBody>
      </p:sp>
      <p:grpSp>
        <p:nvGrpSpPr>
          <p:cNvPr id="5" name="Group 6">
            <a:extLst>
              <a:ext uri="{FF2B5EF4-FFF2-40B4-BE49-F238E27FC236}">
                <a16:creationId xmlns:a16="http://schemas.microsoft.com/office/drawing/2014/main" id="{85F3D1F8-163F-75E7-3D55-BCBC6CD593C4}"/>
              </a:ext>
            </a:extLst>
          </p:cNvPr>
          <p:cNvGrpSpPr/>
          <p:nvPr/>
        </p:nvGrpSpPr>
        <p:grpSpPr>
          <a:xfrm>
            <a:off x="609600" y="428420"/>
            <a:ext cx="9832423" cy="928352"/>
            <a:chOff x="-43371" y="-66675"/>
            <a:chExt cx="1806719" cy="299947"/>
          </a:xfrm>
        </p:grpSpPr>
        <p:sp>
          <p:nvSpPr>
            <p:cNvPr id="6" name="Freeform 7">
              <a:extLst>
                <a:ext uri="{FF2B5EF4-FFF2-40B4-BE49-F238E27FC236}">
                  <a16:creationId xmlns:a16="http://schemas.microsoft.com/office/drawing/2014/main" id="{EE18B3AD-C78C-9AA2-A791-94998609B479}"/>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7" name="TextBox 8">
              <a:extLst>
                <a:ext uri="{FF2B5EF4-FFF2-40B4-BE49-F238E27FC236}">
                  <a16:creationId xmlns:a16="http://schemas.microsoft.com/office/drawing/2014/main" id="{990CC243-7D3F-76B9-8778-3DCBC0820DDB}"/>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3200" dirty="0">
                  <a:solidFill>
                    <a:srgbClr val="FFFFFF"/>
                  </a:solidFill>
                  <a:latin typeface="+mj-lt"/>
                  <a:ea typeface="Hero"/>
                  <a:cs typeface="Hero"/>
                  <a:sym typeface="Hero"/>
                </a:rPr>
                <a:t>3.2. </a:t>
              </a:r>
              <a:r>
                <a:rPr lang="vi-VN" sz="3600" dirty="0">
                  <a:solidFill>
                    <a:schemeClr val="bg1"/>
                  </a:solidFill>
                  <a:effectLst/>
                  <a:latin typeface="+mj-lt"/>
                  <a:ea typeface="Times New Roman" panose="02020603050405020304" pitchFamily="18" charset="0"/>
                </a:rPr>
                <a:t>Thiết kế giao diện cho </a:t>
              </a:r>
              <a:r>
                <a:rPr lang="vi-VN" sz="3600" dirty="0" err="1">
                  <a:solidFill>
                    <a:schemeClr val="bg1"/>
                  </a:solidFill>
                  <a:effectLst/>
                  <a:latin typeface="+mj-lt"/>
                  <a:ea typeface="Times New Roman" panose="02020603050405020304" pitchFamily="18" charset="0"/>
                </a:rPr>
                <a:t>App</a:t>
              </a:r>
              <a:r>
                <a:rPr lang="vi-VN" sz="3600" dirty="0">
                  <a:solidFill>
                    <a:schemeClr val="bg1"/>
                  </a:solidFill>
                  <a:effectLst/>
                  <a:latin typeface="+mj-lt"/>
                  <a:ea typeface="Times New Roman" panose="02020603050405020304" pitchFamily="18" charset="0"/>
                </a:rPr>
                <a:t> đọc sách </a:t>
              </a:r>
              <a:r>
                <a:rPr lang="vi-VN" sz="3600" dirty="0" err="1">
                  <a:solidFill>
                    <a:schemeClr val="bg1"/>
                  </a:solidFill>
                  <a:effectLst/>
                  <a:latin typeface="+mj-lt"/>
                  <a:ea typeface="Times New Roman" panose="02020603050405020304" pitchFamily="18" charset="0"/>
                </a:rPr>
                <a:t>Wisdom</a:t>
              </a:r>
              <a:endParaRPr lang="en-US" sz="3600" dirty="0">
                <a:solidFill>
                  <a:schemeClr val="bg1"/>
                </a:solidFill>
                <a:latin typeface="+mj-lt"/>
                <a:ea typeface="Hero"/>
                <a:cs typeface="Hero"/>
                <a:sym typeface="Hero"/>
              </a:endParaRPr>
            </a:p>
          </p:txBody>
        </p:sp>
      </p:grpSp>
      <p:sp>
        <p:nvSpPr>
          <p:cNvPr id="8" name="TextBox 7">
            <a:extLst>
              <a:ext uri="{FF2B5EF4-FFF2-40B4-BE49-F238E27FC236}">
                <a16:creationId xmlns:a16="http://schemas.microsoft.com/office/drawing/2014/main" id="{093C4CD4-D47E-27B9-900C-74A19F29C542}"/>
              </a:ext>
            </a:extLst>
          </p:cNvPr>
          <p:cNvSpPr txBox="1"/>
          <p:nvPr/>
        </p:nvSpPr>
        <p:spPr>
          <a:xfrm>
            <a:off x="624840" y="1468569"/>
            <a:ext cx="7392591" cy="1225464"/>
          </a:xfrm>
          <a:prstGeom prst="rect">
            <a:avLst/>
          </a:prstGeom>
          <a:noFill/>
        </p:spPr>
        <p:txBody>
          <a:bodyPr wrap="square">
            <a:spAutoFit/>
          </a:bodyPr>
          <a:lstStyle/>
          <a:p>
            <a:pPr>
              <a:lnSpc>
                <a:spcPct val="107000"/>
              </a:lnSpc>
              <a:spcAft>
                <a:spcPts val="800"/>
              </a:spcAft>
            </a:pPr>
            <a:r>
              <a:rPr lang="vi-VN" sz="3200" dirty="0">
                <a:effectLst/>
                <a:latin typeface="+mj-lt"/>
                <a:ea typeface="Times New Roman" panose="02020603050405020304" pitchFamily="18" charset="0"/>
              </a:rPr>
              <a:t>3.2.</a:t>
            </a:r>
            <a:r>
              <a:rPr lang="vi-VN" sz="3200" dirty="0">
                <a:latin typeface="+mj-lt"/>
                <a:ea typeface="Times New Roman" panose="02020603050405020304" pitchFamily="18" charset="0"/>
              </a:rPr>
              <a:t>3</a:t>
            </a:r>
            <a:r>
              <a:rPr lang="vi-VN" sz="3200" dirty="0">
                <a:effectLst/>
                <a:latin typeface="+mj-lt"/>
                <a:ea typeface="Times New Roman" panose="02020603050405020304" pitchFamily="18" charset="0"/>
              </a:rPr>
              <a:t> </a:t>
            </a:r>
            <a:r>
              <a:rPr lang="vi-VN" sz="3200" dirty="0">
                <a:latin typeface="+mj-lt"/>
                <a:ea typeface="Times New Roman" panose="02020603050405020304" pitchFamily="18" charset="0"/>
              </a:rPr>
              <a:t>Thiết kế giao diện các chức năng</a:t>
            </a:r>
            <a:r>
              <a:rPr lang="vi-VN" sz="3200" dirty="0">
                <a:effectLst/>
                <a:latin typeface="+mj-lt"/>
                <a:ea typeface="Times New Roman" panose="02020603050405020304" pitchFamily="18" charset="0"/>
              </a:rPr>
              <a:t> </a:t>
            </a:r>
            <a:endParaRPr lang="en-US" sz="3200" dirty="0">
              <a:effectLst/>
              <a:latin typeface="+mj-lt"/>
              <a:ea typeface="Calibri" panose="020F0502020204030204" pitchFamily="34" charset="0"/>
            </a:endParaRPr>
          </a:p>
          <a:p>
            <a:pPr marL="0" marR="0">
              <a:lnSpc>
                <a:spcPct val="107000"/>
              </a:lnSpc>
              <a:spcAft>
                <a:spcPts val="800"/>
              </a:spcAft>
            </a:pPr>
            <a:endParaRPr lang="en-US" sz="3200" dirty="0">
              <a:effectLst/>
              <a:latin typeface="+mj-lt"/>
              <a:ea typeface="Calibri" panose="020F0502020204030204" pitchFamily="34" charset="0"/>
            </a:endParaRPr>
          </a:p>
        </p:txBody>
      </p:sp>
      <p:sp>
        <p:nvSpPr>
          <p:cNvPr id="10" name="TextBox 9">
            <a:extLst>
              <a:ext uri="{FF2B5EF4-FFF2-40B4-BE49-F238E27FC236}">
                <a16:creationId xmlns:a16="http://schemas.microsoft.com/office/drawing/2014/main" id="{BB1A24DD-D4C6-BA1A-13ED-0F8DEA364C66}"/>
              </a:ext>
            </a:extLst>
          </p:cNvPr>
          <p:cNvSpPr txBox="1"/>
          <p:nvPr/>
        </p:nvSpPr>
        <p:spPr>
          <a:xfrm>
            <a:off x="609599" y="2470610"/>
            <a:ext cx="10210801" cy="2174121"/>
          </a:xfrm>
          <a:prstGeom prst="rect">
            <a:avLst/>
          </a:prstGeom>
          <a:noFill/>
        </p:spPr>
        <p:txBody>
          <a:bodyPr wrap="square">
            <a:spAutoFit/>
          </a:bodyPr>
          <a:lstStyle/>
          <a:p>
            <a:pPr marL="0" marR="0">
              <a:lnSpc>
                <a:spcPct val="107000"/>
              </a:lnSpc>
              <a:spcBef>
                <a:spcPts val="400"/>
              </a:spcBef>
              <a:spcAft>
                <a:spcPts val="400"/>
              </a:spcAft>
              <a:tabLst>
                <a:tab pos="640080" algn="l"/>
              </a:tabLst>
            </a:pPr>
            <a:r>
              <a:rPr lang="vi-VN" sz="3200" dirty="0">
                <a:effectLst/>
                <a:latin typeface="+mj-lt"/>
                <a:ea typeface="Calibri" panose="020F0502020204030204" pitchFamily="34" charset="0"/>
              </a:rPr>
              <a:t>Giao diện này giúp Người Dùng và </a:t>
            </a:r>
            <a:r>
              <a:rPr lang="vi-VN" sz="3200" dirty="0" err="1">
                <a:effectLst/>
                <a:latin typeface="+mj-lt"/>
                <a:ea typeface="Calibri" panose="020F0502020204030204" pitchFamily="34" charset="0"/>
              </a:rPr>
              <a:t>Admin</a:t>
            </a:r>
            <a:r>
              <a:rPr lang="vi-VN" sz="3200" dirty="0">
                <a:effectLst/>
                <a:latin typeface="+mj-lt"/>
                <a:ea typeface="Calibri" panose="020F0502020204030204" pitchFamily="34" charset="0"/>
              </a:rPr>
              <a:t> khi có nhu cầu muốn đổi mật khẩu khác. Mật khẩu mới sẽ gửi về </a:t>
            </a:r>
            <a:r>
              <a:rPr lang="vi-VN" sz="3200" dirty="0" err="1">
                <a:effectLst/>
                <a:latin typeface="+mj-lt"/>
                <a:ea typeface="Calibri" panose="020F0502020204030204" pitchFamily="34" charset="0"/>
              </a:rPr>
              <a:t>email</a:t>
            </a:r>
            <a:r>
              <a:rPr lang="vi-VN" sz="3200" dirty="0">
                <a:effectLst/>
                <a:latin typeface="+mj-lt"/>
                <a:ea typeface="Calibri" panose="020F0502020204030204" pitchFamily="34" charset="0"/>
              </a:rPr>
              <a:t>. Tương tự với giao diện quên mật khẩu cũng làm các bước như trên.</a:t>
            </a:r>
            <a:endParaRPr lang="en-US" sz="3200" dirty="0">
              <a:effectLst/>
              <a:latin typeface="+mj-lt"/>
              <a:ea typeface="Calibri" panose="020F0502020204030204" pitchFamily="34" charset="0"/>
            </a:endParaRPr>
          </a:p>
        </p:txBody>
      </p:sp>
      <p:pic>
        <p:nvPicPr>
          <p:cNvPr id="12" name="Picture 11">
            <a:extLst>
              <a:ext uri="{FF2B5EF4-FFF2-40B4-BE49-F238E27FC236}">
                <a16:creationId xmlns:a16="http://schemas.microsoft.com/office/drawing/2014/main" id="{0C623A1E-D40E-AC37-DB77-97E69962651F}"/>
              </a:ext>
            </a:extLst>
          </p:cNvPr>
          <p:cNvPicPr>
            <a:picLocks noChangeAspect="1"/>
          </p:cNvPicPr>
          <p:nvPr/>
        </p:nvPicPr>
        <p:blipFill>
          <a:blip r:embed="rId2"/>
          <a:stretch>
            <a:fillRect/>
          </a:stretch>
        </p:blipFill>
        <p:spPr>
          <a:xfrm>
            <a:off x="12039600" y="1247376"/>
            <a:ext cx="4876800" cy="8239524"/>
          </a:xfrm>
          <a:prstGeom prst="rect">
            <a:avLst/>
          </a:prstGeom>
        </p:spPr>
      </p:pic>
    </p:spTree>
    <p:extLst>
      <p:ext uri="{BB962C8B-B14F-4D97-AF65-F5344CB8AC3E}">
        <p14:creationId xmlns:p14="http://schemas.microsoft.com/office/powerpoint/2010/main" val="3126383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5F3DC-5E3C-5CF3-3CCD-60675A620EB3}"/>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0C8D4C79-C7D0-1F92-9891-0D2A3E05EFF7}"/>
              </a:ext>
            </a:extLst>
          </p:cNvPr>
          <p:cNvGrpSpPr/>
          <p:nvPr/>
        </p:nvGrpSpPr>
        <p:grpSpPr>
          <a:xfrm>
            <a:off x="1998952" y="1100242"/>
            <a:ext cx="3836967" cy="885705"/>
            <a:chOff x="0" y="0"/>
            <a:chExt cx="1010559" cy="233272"/>
          </a:xfrm>
        </p:grpSpPr>
        <p:sp>
          <p:nvSpPr>
            <p:cNvPr id="7" name="Freeform 7">
              <a:extLst>
                <a:ext uri="{FF2B5EF4-FFF2-40B4-BE49-F238E27FC236}">
                  <a16:creationId xmlns:a16="http://schemas.microsoft.com/office/drawing/2014/main" id="{D220841A-2129-F06F-41A8-7F81158B7F4B}"/>
                </a:ext>
              </a:extLst>
            </p:cNvPr>
            <p:cNvSpPr/>
            <p:nvPr/>
          </p:nvSpPr>
          <p:spPr>
            <a:xfrm>
              <a:off x="0" y="0"/>
              <a:ext cx="1010559" cy="233272"/>
            </a:xfrm>
            <a:custGeom>
              <a:avLst/>
              <a:gdLst/>
              <a:ahLst/>
              <a:cxnLst/>
              <a:rect l="l" t="t" r="r" b="b"/>
              <a:pathLst>
                <a:path w="1010559" h="233272">
                  <a:moveTo>
                    <a:pt x="50443" y="0"/>
                  </a:moveTo>
                  <a:lnTo>
                    <a:pt x="960116" y="0"/>
                  </a:lnTo>
                  <a:cubicBezTo>
                    <a:pt x="987975" y="0"/>
                    <a:pt x="1010559" y="22584"/>
                    <a:pt x="1010559" y="50443"/>
                  </a:cubicBezTo>
                  <a:lnTo>
                    <a:pt x="1010559" y="182829"/>
                  </a:lnTo>
                  <a:cubicBezTo>
                    <a:pt x="1010559" y="210688"/>
                    <a:pt x="987975" y="233272"/>
                    <a:pt x="960116" y="233272"/>
                  </a:cubicBezTo>
                  <a:lnTo>
                    <a:pt x="50443" y="233272"/>
                  </a:lnTo>
                  <a:cubicBezTo>
                    <a:pt x="22584" y="233272"/>
                    <a:pt x="0" y="210688"/>
                    <a:pt x="0" y="182829"/>
                  </a:cubicBezTo>
                  <a:lnTo>
                    <a:pt x="0" y="50443"/>
                  </a:lnTo>
                  <a:cubicBezTo>
                    <a:pt x="0" y="22584"/>
                    <a:pt x="22584" y="0"/>
                    <a:pt x="50443" y="0"/>
                  </a:cubicBezTo>
                  <a:close/>
                </a:path>
              </a:pathLst>
            </a:custGeom>
            <a:solidFill>
              <a:srgbClr val="E5DFD3"/>
            </a:solidFill>
          </p:spPr>
          <p:txBody>
            <a:bodyPr/>
            <a:lstStyle/>
            <a:p>
              <a:endParaRPr lang="en-US"/>
            </a:p>
          </p:txBody>
        </p:sp>
        <p:sp>
          <p:nvSpPr>
            <p:cNvPr id="8" name="TextBox 8">
              <a:extLst>
                <a:ext uri="{FF2B5EF4-FFF2-40B4-BE49-F238E27FC236}">
                  <a16:creationId xmlns:a16="http://schemas.microsoft.com/office/drawing/2014/main" id="{FFE84B42-4F7A-675C-0FE2-9A29102ABE41}"/>
                </a:ext>
              </a:extLst>
            </p:cNvPr>
            <p:cNvSpPr txBox="1"/>
            <p:nvPr/>
          </p:nvSpPr>
          <p:spPr>
            <a:xfrm>
              <a:off x="0" y="-38100"/>
              <a:ext cx="1010559" cy="271372"/>
            </a:xfrm>
            <a:prstGeom prst="rect">
              <a:avLst/>
            </a:prstGeom>
          </p:spPr>
          <p:txBody>
            <a:bodyPr lIns="50800" tIns="50800" rIns="50800" bIns="50800" rtlCol="0" anchor="ctr"/>
            <a:lstStyle/>
            <a:p>
              <a:pPr algn="ctr">
                <a:lnSpc>
                  <a:spcPts val="2659"/>
                </a:lnSpc>
              </a:pPr>
              <a:endParaRPr/>
            </a:p>
          </p:txBody>
        </p:sp>
      </p:grpSp>
      <p:grpSp>
        <p:nvGrpSpPr>
          <p:cNvPr id="9" name="Group 9">
            <a:extLst>
              <a:ext uri="{FF2B5EF4-FFF2-40B4-BE49-F238E27FC236}">
                <a16:creationId xmlns:a16="http://schemas.microsoft.com/office/drawing/2014/main" id="{770C4BB2-922E-2DC8-1861-35C54F52F3B5}"/>
              </a:ext>
            </a:extLst>
          </p:cNvPr>
          <p:cNvGrpSpPr/>
          <p:nvPr/>
        </p:nvGrpSpPr>
        <p:grpSpPr>
          <a:xfrm>
            <a:off x="1219200" y="969158"/>
            <a:ext cx="3501552" cy="1102696"/>
            <a:chOff x="0" y="-32513"/>
            <a:chExt cx="922219" cy="290422"/>
          </a:xfrm>
        </p:grpSpPr>
        <p:sp>
          <p:nvSpPr>
            <p:cNvPr id="10" name="Freeform 10">
              <a:extLst>
                <a:ext uri="{FF2B5EF4-FFF2-40B4-BE49-F238E27FC236}">
                  <a16:creationId xmlns:a16="http://schemas.microsoft.com/office/drawing/2014/main" id="{29A2E646-BA6C-AFC2-13D8-64F219F19DF9}"/>
                </a:ext>
              </a:extLst>
            </p:cNvPr>
            <p:cNvSpPr/>
            <p:nvPr/>
          </p:nvSpPr>
          <p:spPr>
            <a:xfrm>
              <a:off x="0" y="0"/>
              <a:ext cx="922219" cy="233272"/>
            </a:xfrm>
            <a:custGeom>
              <a:avLst/>
              <a:gdLst/>
              <a:ahLst/>
              <a:cxnLst/>
              <a:rect l="l" t="t" r="r" b="b"/>
              <a:pathLst>
                <a:path w="922219" h="233272">
                  <a:moveTo>
                    <a:pt x="55275" y="0"/>
                  </a:moveTo>
                  <a:lnTo>
                    <a:pt x="866945" y="0"/>
                  </a:lnTo>
                  <a:cubicBezTo>
                    <a:pt x="881604" y="0"/>
                    <a:pt x="895664" y="5824"/>
                    <a:pt x="906030" y="16190"/>
                  </a:cubicBezTo>
                  <a:cubicBezTo>
                    <a:pt x="916396" y="26556"/>
                    <a:pt x="922219" y="40615"/>
                    <a:pt x="922219" y="55275"/>
                  </a:cubicBezTo>
                  <a:lnTo>
                    <a:pt x="922219" y="177997"/>
                  </a:lnTo>
                  <a:cubicBezTo>
                    <a:pt x="922219" y="192657"/>
                    <a:pt x="916396" y="206716"/>
                    <a:pt x="906030" y="217082"/>
                  </a:cubicBezTo>
                  <a:cubicBezTo>
                    <a:pt x="895664" y="227449"/>
                    <a:pt x="881604" y="233272"/>
                    <a:pt x="866945" y="233272"/>
                  </a:cubicBezTo>
                  <a:lnTo>
                    <a:pt x="55275" y="233272"/>
                  </a:lnTo>
                  <a:cubicBezTo>
                    <a:pt x="40615" y="233272"/>
                    <a:pt x="26556" y="227449"/>
                    <a:pt x="16190" y="217082"/>
                  </a:cubicBezTo>
                  <a:cubicBezTo>
                    <a:pt x="5824" y="206716"/>
                    <a:pt x="0" y="192657"/>
                    <a:pt x="0" y="177997"/>
                  </a:cubicBezTo>
                  <a:lnTo>
                    <a:pt x="0" y="55275"/>
                  </a:lnTo>
                  <a:cubicBezTo>
                    <a:pt x="0" y="40615"/>
                    <a:pt x="5824" y="26556"/>
                    <a:pt x="16190" y="16190"/>
                  </a:cubicBezTo>
                  <a:cubicBezTo>
                    <a:pt x="26556" y="5824"/>
                    <a:pt x="40615" y="0"/>
                    <a:pt x="55275" y="0"/>
                  </a:cubicBezTo>
                  <a:close/>
                </a:path>
              </a:pathLst>
            </a:custGeom>
            <a:solidFill>
              <a:srgbClr val="FF914D"/>
            </a:solidFill>
          </p:spPr>
          <p:txBody>
            <a:bodyPr/>
            <a:lstStyle/>
            <a:p>
              <a:endParaRPr lang="en-US"/>
            </a:p>
          </p:txBody>
        </p:sp>
        <p:sp>
          <p:nvSpPr>
            <p:cNvPr id="11" name="TextBox 11">
              <a:extLst>
                <a:ext uri="{FF2B5EF4-FFF2-40B4-BE49-F238E27FC236}">
                  <a16:creationId xmlns:a16="http://schemas.microsoft.com/office/drawing/2014/main" id="{2FAADBF0-1C39-E1B2-8269-47D4D87385D3}"/>
                </a:ext>
              </a:extLst>
            </p:cNvPr>
            <p:cNvSpPr txBox="1"/>
            <p:nvPr/>
          </p:nvSpPr>
          <p:spPr>
            <a:xfrm>
              <a:off x="0" y="-32513"/>
              <a:ext cx="922219" cy="290422"/>
            </a:xfrm>
            <a:prstGeom prst="rect">
              <a:avLst/>
            </a:prstGeom>
          </p:spPr>
          <p:txBody>
            <a:bodyPr lIns="50800" tIns="50800" rIns="50800" bIns="50800" rtlCol="0" anchor="ctr"/>
            <a:lstStyle/>
            <a:p>
              <a:pPr algn="ctr">
                <a:lnSpc>
                  <a:spcPts val="4480"/>
                </a:lnSpc>
              </a:pPr>
              <a:r>
                <a:rPr lang="vi-VN" sz="3600" dirty="0">
                  <a:solidFill>
                    <a:srgbClr val="FFFFFF"/>
                  </a:solidFill>
                  <a:latin typeface="Times New Roman" panose="02020603050405020304" pitchFamily="18" charset="0"/>
                  <a:ea typeface="Hero"/>
                  <a:cs typeface="Times New Roman" panose="02020603050405020304" pitchFamily="18" charset="0"/>
                  <a:sym typeface="Hero"/>
                </a:rPr>
                <a:t>CHƯƠNG 1</a:t>
              </a:r>
              <a:endParaRPr lang="en-US" sz="3600" dirty="0">
                <a:solidFill>
                  <a:srgbClr val="FFFFFF"/>
                </a:solidFill>
                <a:latin typeface="Times New Roman" panose="02020603050405020304" pitchFamily="18" charset="0"/>
                <a:ea typeface="Hero"/>
                <a:cs typeface="Times New Roman" panose="02020603050405020304" pitchFamily="18" charset="0"/>
                <a:sym typeface="Hero"/>
              </a:endParaRPr>
            </a:p>
          </p:txBody>
        </p:sp>
      </p:grpSp>
      <p:grpSp>
        <p:nvGrpSpPr>
          <p:cNvPr id="12" name="Group 12">
            <a:extLst>
              <a:ext uri="{FF2B5EF4-FFF2-40B4-BE49-F238E27FC236}">
                <a16:creationId xmlns:a16="http://schemas.microsoft.com/office/drawing/2014/main" id="{0BBAB65C-AF14-2463-332D-A7D3BFAEE068}"/>
              </a:ext>
            </a:extLst>
          </p:cNvPr>
          <p:cNvGrpSpPr/>
          <p:nvPr/>
        </p:nvGrpSpPr>
        <p:grpSpPr>
          <a:xfrm rot="-2700000">
            <a:off x="17340181" y="-38345"/>
            <a:ext cx="1822601" cy="1822601"/>
            <a:chOff x="0" y="0"/>
            <a:chExt cx="336244" cy="336244"/>
          </a:xfrm>
        </p:grpSpPr>
        <p:sp>
          <p:nvSpPr>
            <p:cNvPr id="13" name="Freeform 13">
              <a:extLst>
                <a:ext uri="{FF2B5EF4-FFF2-40B4-BE49-F238E27FC236}">
                  <a16:creationId xmlns:a16="http://schemas.microsoft.com/office/drawing/2014/main" id="{A89A844E-9E82-F3C4-83DA-63ECF8E5D192}"/>
                </a:ext>
              </a:extLst>
            </p:cNvPr>
            <p:cNvSpPr/>
            <p:nvPr/>
          </p:nvSpPr>
          <p:spPr>
            <a:xfrm>
              <a:off x="0" y="0"/>
              <a:ext cx="336244" cy="336244"/>
            </a:xfrm>
            <a:custGeom>
              <a:avLst/>
              <a:gdLst/>
              <a:ahLst/>
              <a:cxnLst/>
              <a:rect l="l" t="t" r="r" b="b"/>
              <a:pathLst>
                <a:path w="336244" h="336244">
                  <a:moveTo>
                    <a:pt x="127432" y="0"/>
                  </a:moveTo>
                  <a:lnTo>
                    <a:pt x="208812" y="0"/>
                  </a:lnTo>
                  <a:cubicBezTo>
                    <a:pt x="242609" y="0"/>
                    <a:pt x="275022" y="13426"/>
                    <a:pt x="298920" y="37324"/>
                  </a:cubicBezTo>
                  <a:cubicBezTo>
                    <a:pt x="322818" y="61222"/>
                    <a:pt x="336244" y="93635"/>
                    <a:pt x="336244" y="127432"/>
                  </a:cubicBezTo>
                  <a:lnTo>
                    <a:pt x="336244" y="208812"/>
                  </a:lnTo>
                  <a:cubicBezTo>
                    <a:pt x="336244" y="242609"/>
                    <a:pt x="322818" y="275022"/>
                    <a:pt x="298920" y="298920"/>
                  </a:cubicBezTo>
                  <a:cubicBezTo>
                    <a:pt x="275022" y="322818"/>
                    <a:pt x="242609" y="336244"/>
                    <a:pt x="208812" y="336244"/>
                  </a:cubicBezTo>
                  <a:lnTo>
                    <a:pt x="127432" y="336244"/>
                  </a:lnTo>
                  <a:cubicBezTo>
                    <a:pt x="93635" y="336244"/>
                    <a:pt x="61222" y="322818"/>
                    <a:pt x="37324" y="298920"/>
                  </a:cubicBezTo>
                  <a:cubicBezTo>
                    <a:pt x="13426" y="275022"/>
                    <a:pt x="0" y="242609"/>
                    <a:pt x="0" y="208812"/>
                  </a:cubicBezTo>
                  <a:lnTo>
                    <a:pt x="0" y="127432"/>
                  </a:lnTo>
                  <a:cubicBezTo>
                    <a:pt x="0" y="93635"/>
                    <a:pt x="13426" y="61222"/>
                    <a:pt x="37324" y="37324"/>
                  </a:cubicBezTo>
                  <a:cubicBezTo>
                    <a:pt x="61222" y="13426"/>
                    <a:pt x="93635" y="0"/>
                    <a:pt x="127432" y="0"/>
                  </a:cubicBezTo>
                  <a:close/>
                </a:path>
              </a:pathLst>
            </a:custGeom>
            <a:solidFill>
              <a:srgbClr val="FF914D"/>
            </a:solidFill>
          </p:spPr>
          <p:txBody>
            <a:bodyPr/>
            <a:lstStyle/>
            <a:p>
              <a:endParaRPr lang="en-US"/>
            </a:p>
          </p:txBody>
        </p:sp>
        <p:sp>
          <p:nvSpPr>
            <p:cNvPr id="14" name="TextBox 14">
              <a:extLst>
                <a:ext uri="{FF2B5EF4-FFF2-40B4-BE49-F238E27FC236}">
                  <a16:creationId xmlns:a16="http://schemas.microsoft.com/office/drawing/2014/main" id="{E66DDEE5-40C4-5D9A-8577-7C363522B143}"/>
                </a:ext>
              </a:extLst>
            </p:cNvPr>
            <p:cNvSpPr txBox="1"/>
            <p:nvPr/>
          </p:nvSpPr>
          <p:spPr>
            <a:xfrm>
              <a:off x="0" y="-38100"/>
              <a:ext cx="336244" cy="374344"/>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a:extLst>
              <a:ext uri="{FF2B5EF4-FFF2-40B4-BE49-F238E27FC236}">
                <a16:creationId xmlns:a16="http://schemas.microsoft.com/office/drawing/2014/main" id="{7EB19BC6-C94F-1EB9-76E7-A9860070FFE6}"/>
              </a:ext>
            </a:extLst>
          </p:cNvPr>
          <p:cNvGrpSpPr/>
          <p:nvPr/>
        </p:nvGrpSpPr>
        <p:grpSpPr>
          <a:xfrm rot="-5400000">
            <a:off x="8382420" y="2316982"/>
            <a:ext cx="1523159" cy="16230600"/>
            <a:chOff x="0" y="0"/>
            <a:chExt cx="281001" cy="2994316"/>
          </a:xfrm>
        </p:grpSpPr>
        <p:sp>
          <p:nvSpPr>
            <p:cNvPr id="17" name="Freeform 17">
              <a:extLst>
                <a:ext uri="{FF2B5EF4-FFF2-40B4-BE49-F238E27FC236}">
                  <a16:creationId xmlns:a16="http://schemas.microsoft.com/office/drawing/2014/main" id="{876F4F31-17AD-BFA2-AA3C-02AF2F99733E}"/>
                </a:ext>
              </a:extLst>
            </p:cNvPr>
            <p:cNvSpPr/>
            <p:nvPr/>
          </p:nvSpPr>
          <p:spPr>
            <a:xfrm>
              <a:off x="0" y="0"/>
              <a:ext cx="281001" cy="2994316"/>
            </a:xfrm>
            <a:custGeom>
              <a:avLst/>
              <a:gdLst/>
              <a:ahLst/>
              <a:cxnLst/>
              <a:rect l="l" t="t" r="r" b="b"/>
              <a:pathLst>
                <a:path w="281001" h="2994316">
                  <a:moveTo>
                    <a:pt x="140501" y="0"/>
                  </a:moveTo>
                  <a:lnTo>
                    <a:pt x="140501" y="0"/>
                  </a:lnTo>
                  <a:cubicBezTo>
                    <a:pt x="177764" y="0"/>
                    <a:pt x="213501" y="14803"/>
                    <a:pt x="239850" y="41152"/>
                  </a:cubicBezTo>
                  <a:cubicBezTo>
                    <a:pt x="266199" y="67501"/>
                    <a:pt x="281001" y="103238"/>
                    <a:pt x="281001" y="140501"/>
                  </a:cubicBezTo>
                  <a:lnTo>
                    <a:pt x="281001" y="2853816"/>
                  </a:lnTo>
                  <a:cubicBezTo>
                    <a:pt x="281001" y="2931412"/>
                    <a:pt x="218097" y="2994316"/>
                    <a:pt x="140501" y="2994316"/>
                  </a:cubicBezTo>
                  <a:lnTo>
                    <a:pt x="140501" y="2994316"/>
                  </a:lnTo>
                  <a:cubicBezTo>
                    <a:pt x="62904" y="2994316"/>
                    <a:pt x="0" y="2931412"/>
                    <a:pt x="0" y="2853816"/>
                  </a:cubicBezTo>
                  <a:lnTo>
                    <a:pt x="0" y="140501"/>
                  </a:lnTo>
                  <a:cubicBezTo>
                    <a:pt x="0" y="62904"/>
                    <a:pt x="62904" y="0"/>
                    <a:pt x="140501" y="0"/>
                  </a:cubicBezTo>
                  <a:close/>
                </a:path>
              </a:pathLst>
            </a:custGeom>
            <a:solidFill>
              <a:srgbClr val="FF914D"/>
            </a:solidFill>
          </p:spPr>
          <p:txBody>
            <a:bodyPr/>
            <a:lstStyle/>
            <a:p>
              <a:endParaRPr lang="en-US"/>
            </a:p>
          </p:txBody>
        </p:sp>
        <p:sp>
          <p:nvSpPr>
            <p:cNvPr id="18" name="TextBox 18">
              <a:extLst>
                <a:ext uri="{FF2B5EF4-FFF2-40B4-BE49-F238E27FC236}">
                  <a16:creationId xmlns:a16="http://schemas.microsoft.com/office/drawing/2014/main" id="{6A4AFE8D-454B-09DD-EF4A-73B4D8F0F188}"/>
                </a:ext>
              </a:extLst>
            </p:cNvPr>
            <p:cNvSpPr txBox="1"/>
            <p:nvPr/>
          </p:nvSpPr>
          <p:spPr>
            <a:xfrm>
              <a:off x="0" y="-38100"/>
              <a:ext cx="281001" cy="3032416"/>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1597F921-4A12-CABB-1140-C429601AC4F5}"/>
              </a:ext>
            </a:extLst>
          </p:cNvPr>
          <p:cNvGrpSpPr/>
          <p:nvPr/>
        </p:nvGrpSpPr>
        <p:grpSpPr>
          <a:xfrm>
            <a:off x="1998952" y="3502262"/>
            <a:ext cx="3836967" cy="885705"/>
            <a:chOff x="0" y="0"/>
            <a:chExt cx="1010559" cy="233272"/>
          </a:xfrm>
        </p:grpSpPr>
        <p:sp>
          <p:nvSpPr>
            <p:cNvPr id="20" name="Freeform 20">
              <a:extLst>
                <a:ext uri="{FF2B5EF4-FFF2-40B4-BE49-F238E27FC236}">
                  <a16:creationId xmlns:a16="http://schemas.microsoft.com/office/drawing/2014/main" id="{82457075-7FB0-4A00-9559-6AA69F69445B}"/>
                </a:ext>
              </a:extLst>
            </p:cNvPr>
            <p:cNvSpPr/>
            <p:nvPr/>
          </p:nvSpPr>
          <p:spPr>
            <a:xfrm>
              <a:off x="0" y="0"/>
              <a:ext cx="1010559" cy="233272"/>
            </a:xfrm>
            <a:custGeom>
              <a:avLst/>
              <a:gdLst/>
              <a:ahLst/>
              <a:cxnLst/>
              <a:rect l="l" t="t" r="r" b="b"/>
              <a:pathLst>
                <a:path w="1010559" h="233272">
                  <a:moveTo>
                    <a:pt x="50443" y="0"/>
                  </a:moveTo>
                  <a:lnTo>
                    <a:pt x="960116" y="0"/>
                  </a:lnTo>
                  <a:cubicBezTo>
                    <a:pt x="987975" y="0"/>
                    <a:pt x="1010559" y="22584"/>
                    <a:pt x="1010559" y="50443"/>
                  </a:cubicBezTo>
                  <a:lnTo>
                    <a:pt x="1010559" y="182829"/>
                  </a:lnTo>
                  <a:cubicBezTo>
                    <a:pt x="1010559" y="210688"/>
                    <a:pt x="987975" y="233272"/>
                    <a:pt x="960116" y="233272"/>
                  </a:cubicBezTo>
                  <a:lnTo>
                    <a:pt x="50443" y="233272"/>
                  </a:lnTo>
                  <a:cubicBezTo>
                    <a:pt x="22584" y="233272"/>
                    <a:pt x="0" y="210688"/>
                    <a:pt x="0" y="182829"/>
                  </a:cubicBezTo>
                  <a:lnTo>
                    <a:pt x="0" y="50443"/>
                  </a:lnTo>
                  <a:cubicBezTo>
                    <a:pt x="0" y="22584"/>
                    <a:pt x="22584" y="0"/>
                    <a:pt x="50443" y="0"/>
                  </a:cubicBezTo>
                  <a:close/>
                </a:path>
              </a:pathLst>
            </a:custGeom>
            <a:solidFill>
              <a:srgbClr val="E5DFD3"/>
            </a:solidFill>
          </p:spPr>
          <p:txBody>
            <a:bodyPr/>
            <a:lstStyle/>
            <a:p>
              <a:endParaRPr lang="en-US"/>
            </a:p>
          </p:txBody>
        </p:sp>
        <p:sp>
          <p:nvSpPr>
            <p:cNvPr id="21" name="TextBox 21">
              <a:extLst>
                <a:ext uri="{FF2B5EF4-FFF2-40B4-BE49-F238E27FC236}">
                  <a16:creationId xmlns:a16="http://schemas.microsoft.com/office/drawing/2014/main" id="{0FCE44A4-1CA1-3B98-BAE9-F2AB2DB7DFDC}"/>
                </a:ext>
              </a:extLst>
            </p:cNvPr>
            <p:cNvSpPr txBox="1"/>
            <p:nvPr/>
          </p:nvSpPr>
          <p:spPr>
            <a:xfrm>
              <a:off x="0" y="-38100"/>
              <a:ext cx="1010559" cy="271372"/>
            </a:xfrm>
            <a:prstGeom prst="rect">
              <a:avLst/>
            </a:prstGeom>
          </p:spPr>
          <p:txBody>
            <a:bodyPr lIns="50800" tIns="50800" rIns="50800" bIns="50800" rtlCol="0" anchor="ctr"/>
            <a:lstStyle/>
            <a:p>
              <a:pPr algn="ctr">
                <a:lnSpc>
                  <a:spcPts val="2659"/>
                </a:lnSpc>
              </a:pPr>
              <a:endParaRPr/>
            </a:p>
          </p:txBody>
        </p:sp>
      </p:grpSp>
      <p:grpSp>
        <p:nvGrpSpPr>
          <p:cNvPr id="22" name="Group 22">
            <a:extLst>
              <a:ext uri="{FF2B5EF4-FFF2-40B4-BE49-F238E27FC236}">
                <a16:creationId xmlns:a16="http://schemas.microsoft.com/office/drawing/2014/main" id="{9F611F82-9CB3-E577-A2C2-A608800790FD}"/>
              </a:ext>
            </a:extLst>
          </p:cNvPr>
          <p:cNvGrpSpPr/>
          <p:nvPr/>
        </p:nvGrpSpPr>
        <p:grpSpPr>
          <a:xfrm>
            <a:off x="1219200" y="3387271"/>
            <a:ext cx="3501552" cy="1102696"/>
            <a:chOff x="0" y="-38100"/>
            <a:chExt cx="922219" cy="290422"/>
          </a:xfrm>
        </p:grpSpPr>
        <p:sp>
          <p:nvSpPr>
            <p:cNvPr id="23" name="Freeform 23">
              <a:extLst>
                <a:ext uri="{FF2B5EF4-FFF2-40B4-BE49-F238E27FC236}">
                  <a16:creationId xmlns:a16="http://schemas.microsoft.com/office/drawing/2014/main" id="{D02F2775-1036-E81F-C942-E20187F9F6F2}"/>
                </a:ext>
              </a:extLst>
            </p:cNvPr>
            <p:cNvSpPr/>
            <p:nvPr/>
          </p:nvSpPr>
          <p:spPr>
            <a:xfrm>
              <a:off x="0" y="-7814"/>
              <a:ext cx="922219" cy="233272"/>
            </a:xfrm>
            <a:custGeom>
              <a:avLst/>
              <a:gdLst/>
              <a:ahLst/>
              <a:cxnLst/>
              <a:rect l="l" t="t" r="r" b="b"/>
              <a:pathLst>
                <a:path w="922219" h="233272">
                  <a:moveTo>
                    <a:pt x="55275" y="0"/>
                  </a:moveTo>
                  <a:lnTo>
                    <a:pt x="866945" y="0"/>
                  </a:lnTo>
                  <a:cubicBezTo>
                    <a:pt x="881604" y="0"/>
                    <a:pt x="895664" y="5824"/>
                    <a:pt x="906030" y="16190"/>
                  </a:cubicBezTo>
                  <a:cubicBezTo>
                    <a:pt x="916396" y="26556"/>
                    <a:pt x="922219" y="40615"/>
                    <a:pt x="922219" y="55275"/>
                  </a:cubicBezTo>
                  <a:lnTo>
                    <a:pt x="922219" y="177997"/>
                  </a:lnTo>
                  <a:cubicBezTo>
                    <a:pt x="922219" y="192657"/>
                    <a:pt x="916396" y="206716"/>
                    <a:pt x="906030" y="217082"/>
                  </a:cubicBezTo>
                  <a:cubicBezTo>
                    <a:pt x="895664" y="227449"/>
                    <a:pt x="881604" y="233272"/>
                    <a:pt x="866945" y="233272"/>
                  </a:cubicBezTo>
                  <a:lnTo>
                    <a:pt x="55275" y="233272"/>
                  </a:lnTo>
                  <a:cubicBezTo>
                    <a:pt x="40615" y="233272"/>
                    <a:pt x="26556" y="227449"/>
                    <a:pt x="16190" y="217082"/>
                  </a:cubicBezTo>
                  <a:cubicBezTo>
                    <a:pt x="5824" y="206716"/>
                    <a:pt x="0" y="192657"/>
                    <a:pt x="0" y="177997"/>
                  </a:cubicBezTo>
                  <a:lnTo>
                    <a:pt x="0" y="55275"/>
                  </a:lnTo>
                  <a:cubicBezTo>
                    <a:pt x="0" y="40615"/>
                    <a:pt x="5824" y="26556"/>
                    <a:pt x="16190" y="16190"/>
                  </a:cubicBezTo>
                  <a:cubicBezTo>
                    <a:pt x="26556" y="5824"/>
                    <a:pt x="40615" y="0"/>
                    <a:pt x="55275" y="0"/>
                  </a:cubicBezTo>
                  <a:close/>
                </a:path>
              </a:pathLst>
            </a:custGeom>
            <a:solidFill>
              <a:srgbClr val="FF914D"/>
            </a:solidFill>
          </p:spPr>
          <p:txBody>
            <a:bodyPr/>
            <a:lstStyle/>
            <a:p>
              <a:endParaRPr lang="en-US" dirty="0"/>
            </a:p>
          </p:txBody>
        </p:sp>
        <p:sp>
          <p:nvSpPr>
            <p:cNvPr id="24" name="TextBox 24">
              <a:extLst>
                <a:ext uri="{FF2B5EF4-FFF2-40B4-BE49-F238E27FC236}">
                  <a16:creationId xmlns:a16="http://schemas.microsoft.com/office/drawing/2014/main" id="{3441B680-CA79-4225-5C4B-11C90620AB61}"/>
                </a:ext>
              </a:extLst>
            </p:cNvPr>
            <p:cNvSpPr txBox="1"/>
            <p:nvPr/>
          </p:nvSpPr>
          <p:spPr>
            <a:xfrm>
              <a:off x="0" y="-38100"/>
              <a:ext cx="922219" cy="290422"/>
            </a:xfrm>
            <a:prstGeom prst="rect">
              <a:avLst/>
            </a:prstGeom>
          </p:spPr>
          <p:txBody>
            <a:bodyPr lIns="50800" tIns="50800" rIns="50800" bIns="50800" rtlCol="0" anchor="ctr"/>
            <a:lstStyle/>
            <a:p>
              <a:pPr algn="ctr">
                <a:lnSpc>
                  <a:spcPts val="4480"/>
                </a:lnSpc>
              </a:pPr>
              <a:r>
                <a:rPr lang="vi-VN" sz="3600" dirty="0">
                  <a:solidFill>
                    <a:srgbClr val="FFFFFF"/>
                  </a:solidFill>
                  <a:latin typeface="+mj-lt"/>
                  <a:ea typeface="Hero"/>
                  <a:cs typeface="Hero"/>
                  <a:sym typeface="Hero"/>
                </a:rPr>
                <a:t>CHƯƠNG 2</a:t>
              </a:r>
              <a:endParaRPr lang="en-US" sz="3600" dirty="0">
                <a:solidFill>
                  <a:srgbClr val="FFFFFF"/>
                </a:solidFill>
                <a:latin typeface="+mj-lt"/>
                <a:ea typeface="Hero"/>
                <a:cs typeface="Hero"/>
                <a:sym typeface="Hero"/>
              </a:endParaRPr>
            </a:p>
          </p:txBody>
        </p:sp>
      </p:grpSp>
      <p:grpSp>
        <p:nvGrpSpPr>
          <p:cNvPr id="25" name="Group 19">
            <a:extLst>
              <a:ext uri="{FF2B5EF4-FFF2-40B4-BE49-F238E27FC236}">
                <a16:creationId xmlns:a16="http://schemas.microsoft.com/office/drawing/2014/main" id="{175C6ABC-38C6-75C4-E438-C1D6CDC2E3FF}"/>
              </a:ext>
            </a:extLst>
          </p:cNvPr>
          <p:cNvGrpSpPr/>
          <p:nvPr/>
        </p:nvGrpSpPr>
        <p:grpSpPr>
          <a:xfrm>
            <a:off x="1219200" y="6258940"/>
            <a:ext cx="3836967" cy="885705"/>
            <a:chOff x="0" y="0"/>
            <a:chExt cx="1010559" cy="233272"/>
          </a:xfrm>
        </p:grpSpPr>
        <p:sp>
          <p:nvSpPr>
            <p:cNvPr id="26" name="Freeform 20">
              <a:extLst>
                <a:ext uri="{FF2B5EF4-FFF2-40B4-BE49-F238E27FC236}">
                  <a16:creationId xmlns:a16="http://schemas.microsoft.com/office/drawing/2014/main" id="{D1089A06-4496-CE11-18D2-129A2F464620}"/>
                </a:ext>
              </a:extLst>
            </p:cNvPr>
            <p:cNvSpPr/>
            <p:nvPr/>
          </p:nvSpPr>
          <p:spPr>
            <a:xfrm>
              <a:off x="0" y="0"/>
              <a:ext cx="1010559" cy="233272"/>
            </a:xfrm>
            <a:custGeom>
              <a:avLst/>
              <a:gdLst/>
              <a:ahLst/>
              <a:cxnLst/>
              <a:rect l="l" t="t" r="r" b="b"/>
              <a:pathLst>
                <a:path w="1010559" h="233272">
                  <a:moveTo>
                    <a:pt x="50443" y="0"/>
                  </a:moveTo>
                  <a:lnTo>
                    <a:pt x="960116" y="0"/>
                  </a:lnTo>
                  <a:cubicBezTo>
                    <a:pt x="987975" y="0"/>
                    <a:pt x="1010559" y="22584"/>
                    <a:pt x="1010559" y="50443"/>
                  </a:cubicBezTo>
                  <a:lnTo>
                    <a:pt x="1010559" y="182829"/>
                  </a:lnTo>
                  <a:cubicBezTo>
                    <a:pt x="1010559" y="210688"/>
                    <a:pt x="987975" y="233272"/>
                    <a:pt x="960116" y="233272"/>
                  </a:cubicBezTo>
                  <a:lnTo>
                    <a:pt x="50443" y="233272"/>
                  </a:lnTo>
                  <a:cubicBezTo>
                    <a:pt x="22584" y="233272"/>
                    <a:pt x="0" y="210688"/>
                    <a:pt x="0" y="182829"/>
                  </a:cubicBezTo>
                  <a:lnTo>
                    <a:pt x="0" y="50443"/>
                  </a:lnTo>
                  <a:cubicBezTo>
                    <a:pt x="0" y="22584"/>
                    <a:pt x="22584" y="0"/>
                    <a:pt x="50443" y="0"/>
                  </a:cubicBezTo>
                  <a:close/>
                </a:path>
              </a:pathLst>
            </a:custGeom>
            <a:solidFill>
              <a:srgbClr val="E5DFD3"/>
            </a:solidFill>
          </p:spPr>
          <p:txBody>
            <a:bodyPr/>
            <a:lstStyle/>
            <a:p>
              <a:endParaRPr lang="en-US"/>
            </a:p>
          </p:txBody>
        </p:sp>
        <p:sp>
          <p:nvSpPr>
            <p:cNvPr id="27" name="TextBox 21">
              <a:extLst>
                <a:ext uri="{FF2B5EF4-FFF2-40B4-BE49-F238E27FC236}">
                  <a16:creationId xmlns:a16="http://schemas.microsoft.com/office/drawing/2014/main" id="{FB61D425-7078-CB62-9130-9DA0DBEB0377}"/>
                </a:ext>
              </a:extLst>
            </p:cNvPr>
            <p:cNvSpPr txBox="1"/>
            <p:nvPr/>
          </p:nvSpPr>
          <p:spPr>
            <a:xfrm>
              <a:off x="0" y="-38100"/>
              <a:ext cx="1010559" cy="271372"/>
            </a:xfrm>
            <a:prstGeom prst="rect">
              <a:avLst/>
            </a:prstGeom>
          </p:spPr>
          <p:txBody>
            <a:bodyPr lIns="50800" tIns="50800" rIns="50800" bIns="50800" rtlCol="0" anchor="ctr"/>
            <a:lstStyle/>
            <a:p>
              <a:pPr algn="ctr">
                <a:lnSpc>
                  <a:spcPts val="2659"/>
                </a:lnSpc>
              </a:pPr>
              <a:endParaRPr/>
            </a:p>
          </p:txBody>
        </p:sp>
      </p:grpSp>
      <p:grpSp>
        <p:nvGrpSpPr>
          <p:cNvPr id="28" name="Group 22">
            <a:extLst>
              <a:ext uri="{FF2B5EF4-FFF2-40B4-BE49-F238E27FC236}">
                <a16:creationId xmlns:a16="http://schemas.microsoft.com/office/drawing/2014/main" id="{D240184C-4B9B-833A-D388-8E57645FDA01}"/>
              </a:ext>
            </a:extLst>
          </p:cNvPr>
          <p:cNvGrpSpPr/>
          <p:nvPr/>
        </p:nvGrpSpPr>
        <p:grpSpPr>
          <a:xfrm>
            <a:off x="2334367" y="6189415"/>
            <a:ext cx="3501552" cy="1102696"/>
            <a:chOff x="0" y="-25159"/>
            <a:chExt cx="922219" cy="290422"/>
          </a:xfrm>
        </p:grpSpPr>
        <p:sp>
          <p:nvSpPr>
            <p:cNvPr id="29" name="Freeform 23">
              <a:extLst>
                <a:ext uri="{FF2B5EF4-FFF2-40B4-BE49-F238E27FC236}">
                  <a16:creationId xmlns:a16="http://schemas.microsoft.com/office/drawing/2014/main" id="{FE390A95-274F-7FA3-5ACB-38FA78CC5A93}"/>
                </a:ext>
              </a:extLst>
            </p:cNvPr>
            <p:cNvSpPr/>
            <p:nvPr/>
          </p:nvSpPr>
          <p:spPr>
            <a:xfrm>
              <a:off x="0" y="-1044"/>
              <a:ext cx="922219" cy="233272"/>
            </a:xfrm>
            <a:custGeom>
              <a:avLst/>
              <a:gdLst/>
              <a:ahLst/>
              <a:cxnLst/>
              <a:rect l="l" t="t" r="r" b="b"/>
              <a:pathLst>
                <a:path w="922219" h="233272">
                  <a:moveTo>
                    <a:pt x="55275" y="0"/>
                  </a:moveTo>
                  <a:lnTo>
                    <a:pt x="866945" y="0"/>
                  </a:lnTo>
                  <a:cubicBezTo>
                    <a:pt x="881604" y="0"/>
                    <a:pt x="895664" y="5824"/>
                    <a:pt x="906030" y="16190"/>
                  </a:cubicBezTo>
                  <a:cubicBezTo>
                    <a:pt x="916396" y="26556"/>
                    <a:pt x="922219" y="40615"/>
                    <a:pt x="922219" y="55275"/>
                  </a:cubicBezTo>
                  <a:lnTo>
                    <a:pt x="922219" y="177997"/>
                  </a:lnTo>
                  <a:cubicBezTo>
                    <a:pt x="922219" y="192657"/>
                    <a:pt x="916396" y="206716"/>
                    <a:pt x="906030" y="217082"/>
                  </a:cubicBezTo>
                  <a:cubicBezTo>
                    <a:pt x="895664" y="227449"/>
                    <a:pt x="881604" y="233272"/>
                    <a:pt x="866945" y="233272"/>
                  </a:cubicBezTo>
                  <a:lnTo>
                    <a:pt x="55275" y="233272"/>
                  </a:lnTo>
                  <a:cubicBezTo>
                    <a:pt x="40615" y="233272"/>
                    <a:pt x="26556" y="227449"/>
                    <a:pt x="16190" y="217082"/>
                  </a:cubicBezTo>
                  <a:cubicBezTo>
                    <a:pt x="5824" y="206716"/>
                    <a:pt x="0" y="192657"/>
                    <a:pt x="0" y="177997"/>
                  </a:cubicBezTo>
                  <a:lnTo>
                    <a:pt x="0" y="55275"/>
                  </a:lnTo>
                  <a:cubicBezTo>
                    <a:pt x="0" y="40615"/>
                    <a:pt x="5824" y="26556"/>
                    <a:pt x="16190" y="16190"/>
                  </a:cubicBezTo>
                  <a:cubicBezTo>
                    <a:pt x="26556" y="5824"/>
                    <a:pt x="40615" y="0"/>
                    <a:pt x="55275" y="0"/>
                  </a:cubicBezTo>
                  <a:close/>
                </a:path>
              </a:pathLst>
            </a:custGeom>
            <a:solidFill>
              <a:srgbClr val="FF914D"/>
            </a:solidFill>
          </p:spPr>
          <p:txBody>
            <a:bodyPr/>
            <a:lstStyle/>
            <a:p>
              <a:endParaRPr lang="en-US"/>
            </a:p>
          </p:txBody>
        </p:sp>
        <p:sp>
          <p:nvSpPr>
            <p:cNvPr id="30" name="TextBox 24">
              <a:extLst>
                <a:ext uri="{FF2B5EF4-FFF2-40B4-BE49-F238E27FC236}">
                  <a16:creationId xmlns:a16="http://schemas.microsoft.com/office/drawing/2014/main" id="{3ECCD5AE-F1AD-D076-B955-2AD0F33D1876}"/>
                </a:ext>
              </a:extLst>
            </p:cNvPr>
            <p:cNvSpPr txBox="1"/>
            <p:nvPr/>
          </p:nvSpPr>
          <p:spPr>
            <a:xfrm>
              <a:off x="0" y="-25159"/>
              <a:ext cx="922219" cy="290422"/>
            </a:xfrm>
            <a:prstGeom prst="rect">
              <a:avLst/>
            </a:prstGeom>
          </p:spPr>
          <p:txBody>
            <a:bodyPr lIns="50800" tIns="50800" rIns="50800" bIns="50800" rtlCol="0" anchor="ctr"/>
            <a:lstStyle/>
            <a:p>
              <a:pPr algn="ctr">
                <a:lnSpc>
                  <a:spcPts val="4480"/>
                </a:lnSpc>
              </a:pPr>
              <a:r>
                <a:rPr lang="vi-VN" sz="3600" dirty="0">
                  <a:solidFill>
                    <a:srgbClr val="FFFFFF"/>
                  </a:solidFill>
                  <a:latin typeface="+mj-lt"/>
                  <a:ea typeface="Hero"/>
                  <a:cs typeface="Hero"/>
                  <a:sym typeface="Hero"/>
                </a:rPr>
                <a:t>CHƯƠNG 3</a:t>
              </a:r>
              <a:endParaRPr lang="en-US" sz="3600" dirty="0">
                <a:solidFill>
                  <a:srgbClr val="FFFFFF"/>
                </a:solidFill>
                <a:latin typeface="+mj-lt"/>
                <a:ea typeface="Hero"/>
                <a:cs typeface="Hero"/>
                <a:sym typeface="Hero"/>
              </a:endParaRPr>
            </a:p>
          </p:txBody>
        </p:sp>
      </p:grpSp>
      <p:sp>
        <p:nvSpPr>
          <p:cNvPr id="31" name="TextBox 10">
            <a:extLst>
              <a:ext uri="{FF2B5EF4-FFF2-40B4-BE49-F238E27FC236}">
                <a16:creationId xmlns:a16="http://schemas.microsoft.com/office/drawing/2014/main" id="{09C119BD-09AA-BD44-D818-5DE2CC7B92C2}"/>
              </a:ext>
            </a:extLst>
          </p:cNvPr>
          <p:cNvSpPr txBox="1"/>
          <p:nvPr/>
        </p:nvSpPr>
        <p:spPr>
          <a:xfrm>
            <a:off x="7265126" y="1026735"/>
            <a:ext cx="8077200" cy="850701"/>
          </a:xfrm>
          <a:prstGeom prst="rect">
            <a:avLst/>
          </a:prstGeom>
        </p:spPr>
        <p:txBody>
          <a:bodyPr vert="horz" lIns="91440" tIns="45720" rIns="91440" bIns="45720" rtlCol="0" anchor="b">
            <a:noAutofit/>
          </a:bodyPr>
          <a:lstStyle/>
          <a:p>
            <a:pPr>
              <a:lnSpc>
                <a:spcPct val="90000"/>
              </a:lnSpc>
              <a:spcBef>
                <a:spcPct val="0"/>
              </a:spcBef>
              <a:spcAft>
                <a:spcPts val="600"/>
              </a:spcAft>
            </a:pPr>
            <a:r>
              <a:rPr lang="vi-VN" sz="4800" b="1" dirty="0">
                <a:latin typeface="+mj-lt"/>
                <a:ea typeface="+mj-ea"/>
                <a:cs typeface="+mj-cs"/>
                <a:sym typeface="Paalalabas Wide"/>
              </a:rPr>
              <a:t>PHÂN TÍCH THIẾT KẾ</a:t>
            </a:r>
            <a:endParaRPr lang="en-US" sz="4800" b="1" dirty="0">
              <a:latin typeface="+mj-lt"/>
              <a:ea typeface="+mj-ea"/>
              <a:cs typeface="+mj-cs"/>
              <a:sym typeface="Paalalabas Wide"/>
            </a:endParaRPr>
          </a:p>
        </p:txBody>
      </p:sp>
      <p:sp>
        <p:nvSpPr>
          <p:cNvPr id="32" name="TextBox 10">
            <a:extLst>
              <a:ext uri="{FF2B5EF4-FFF2-40B4-BE49-F238E27FC236}">
                <a16:creationId xmlns:a16="http://schemas.microsoft.com/office/drawing/2014/main" id="{27830AC5-BF3B-52B7-7166-319F75725E9C}"/>
              </a:ext>
            </a:extLst>
          </p:cNvPr>
          <p:cNvSpPr txBox="1"/>
          <p:nvPr/>
        </p:nvSpPr>
        <p:spPr>
          <a:xfrm>
            <a:off x="7265126" y="3108337"/>
            <a:ext cx="8395727" cy="1523161"/>
          </a:xfrm>
          <a:prstGeom prst="rect">
            <a:avLst/>
          </a:prstGeom>
        </p:spPr>
        <p:txBody>
          <a:bodyPr vert="horz" lIns="91440" tIns="45720" rIns="91440" bIns="45720" rtlCol="0" anchor="b">
            <a:noAutofit/>
          </a:bodyPr>
          <a:lstStyle/>
          <a:p>
            <a:pPr>
              <a:lnSpc>
                <a:spcPct val="90000"/>
              </a:lnSpc>
              <a:spcBef>
                <a:spcPct val="0"/>
              </a:spcBef>
              <a:spcAft>
                <a:spcPts val="600"/>
              </a:spcAft>
            </a:pPr>
            <a:r>
              <a:rPr lang="vi-VN" sz="4800" b="1" dirty="0">
                <a:latin typeface="+mj-lt"/>
                <a:ea typeface="+mj-ea"/>
                <a:cs typeface="+mj-cs"/>
                <a:sym typeface="Paalalabas Wide"/>
              </a:rPr>
              <a:t>XÂY DỰNG PHẦN MỀM CHO APP ĐỌC SÁCH</a:t>
            </a:r>
            <a:endParaRPr lang="en-US" sz="4800" b="1" dirty="0">
              <a:latin typeface="+mj-lt"/>
              <a:ea typeface="+mj-ea"/>
              <a:cs typeface="+mj-cs"/>
              <a:sym typeface="Paalalabas Wide"/>
            </a:endParaRPr>
          </a:p>
        </p:txBody>
      </p:sp>
      <p:sp>
        <p:nvSpPr>
          <p:cNvPr id="33" name="TextBox 10">
            <a:extLst>
              <a:ext uri="{FF2B5EF4-FFF2-40B4-BE49-F238E27FC236}">
                <a16:creationId xmlns:a16="http://schemas.microsoft.com/office/drawing/2014/main" id="{947B2718-E86F-264A-A59D-E9E87D55E914}"/>
              </a:ext>
            </a:extLst>
          </p:cNvPr>
          <p:cNvSpPr txBox="1"/>
          <p:nvPr/>
        </p:nvSpPr>
        <p:spPr>
          <a:xfrm>
            <a:off x="7292340" y="6254238"/>
            <a:ext cx="4137660" cy="850701"/>
          </a:xfrm>
          <a:prstGeom prst="rect">
            <a:avLst/>
          </a:prstGeom>
        </p:spPr>
        <p:txBody>
          <a:bodyPr vert="horz" lIns="91440" tIns="45720" rIns="91440" bIns="45720" rtlCol="0" anchor="b">
            <a:noAutofit/>
          </a:bodyPr>
          <a:lstStyle/>
          <a:p>
            <a:pPr>
              <a:lnSpc>
                <a:spcPct val="90000"/>
              </a:lnSpc>
              <a:spcBef>
                <a:spcPct val="0"/>
              </a:spcBef>
              <a:spcAft>
                <a:spcPts val="600"/>
              </a:spcAft>
            </a:pPr>
            <a:r>
              <a:rPr lang="vi-VN" sz="4800" b="1">
                <a:latin typeface="+mj-lt"/>
                <a:ea typeface="+mj-ea"/>
                <a:cs typeface="+mj-cs"/>
                <a:sym typeface="Paalalabas Wide"/>
              </a:rPr>
              <a:t>KẾT LUẬN</a:t>
            </a:r>
            <a:endParaRPr lang="en-US" sz="4800" b="1" dirty="0">
              <a:latin typeface="+mj-lt"/>
              <a:ea typeface="+mj-ea"/>
              <a:cs typeface="+mj-cs"/>
              <a:sym typeface="Paalalabas Wide"/>
            </a:endParaRPr>
          </a:p>
        </p:txBody>
      </p:sp>
    </p:spTree>
    <p:extLst>
      <p:ext uri="{BB962C8B-B14F-4D97-AF65-F5344CB8AC3E}">
        <p14:creationId xmlns:p14="http://schemas.microsoft.com/office/powerpoint/2010/main" val="2728813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988E3-7736-248C-E0E6-2A7A2091A23F}"/>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1909B8EA-FA52-AEBD-3D83-FB1C294C4601}"/>
              </a:ext>
            </a:extLst>
          </p:cNvPr>
          <p:cNvSpPr txBox="1"/>
          <p:nvPr/>
        </p:nvSpPr>
        <p:spPr>
          <a:xfrm>
            <a:off x="4345803" y="451697"/>
            <a:ext cx="9596393" cy="1024768"/>
          </a:xfrm>
          <a:prstGeom prst="rect">
            <a:avLst/>
          </a:prstGeom>
        </p:spPr>
        <p:txBody>
          <a:bodyPr wrap="square" lIns="0" tIns="0" rIns="0" bIns="0" rtlCol="0" anchor="t">
            <a:spAutoFit/>
          </a:bodyPr>
          <a:lstStyle/>
          <a:p>
            <a:pPr algn="ctr">
              <a:lnSpc>
                <a:spcPts val="8800"/>
              </a:lnSpc>
            </a:pPr>
            <a:r>
              <a:rPr lang="vi-VN" sz="5400" b="1" dirty="0">
                <a:solidFill>
                  <a:srgbClr val="000000"/>
                </a:solidFill>
                <a:latin typeface="+mj-lt"/>
                <a:ea typeface="Paalalabas Wide"/>
                <a:cs typeface="Paalalabas Wide"/>
                <a:sym typeface="Paalalabas Wide"/>
              </a:rPr>
              <a:t>CHƯƠNG 3: KẾT LUẬN</a:t>
            </a:r>
            <a:endParaRPr lang="en-US" sz="5400" b="1" dirty="0">
              <a:solidFill>
                <a:srgbClr val="000000"/>
              </a:solidFill>
              <a:latin typeface="+mj-lt"/>
              <a:ea typeface="Paalalabas Wide"/>
              <a:cs typeface="Paalalabas Wide"/>
              <a:sym typeface="Paalalabas Wide"/>
            </a:endParaRPr>
          </a:p>
        </p:txBody>
      </p:sp>
      <p:grpSp>
        <p:nvGrpSpPr>
          <p:cNvPr id="6" name="Group 6">
            <a:extLst>
              <a:ext uri="{FF2B5EF4-FFF2-40B4-BE49-F238E27FC236}">
                <a16:creationId xmlns:a16="http://schemas.microsoft.com/office/drawing/2014/main" id="{81264929-B9CE-4D0A-CE56-5A5E8E49BA70}"/>
              </a:ext>
            </a:extLst>
          </p:cNvPr>
          <p:cNvGrpSpPr/>
          <p:nvPr/>
        </p:nvGrpSpPr>
        <p:grpSpPr>
          <a:xfrm>
            <a:off x="3123009" y="2462046"/>
            <a:ext cx="4931706" cy="928352"/>
            <a:chOff x="-43371" y="-66675"/>
            <a:chExt cx="1806719" cy="299947"/>
          </a:xfrm>
        </p:grpSpPr>
        <p:sp>
          <p:nvSpPr>
            <p:cNvPr id="7" name="Freeform 7">
              <a:extLst>
                <a:ext uri="{FF2B5EF4-FFF2-40B4-BE49-F238E27FC236}">
                  <a16:creationId xmlns:a16="http://schemas.microsoft.com/office/drawing/2014/main" id="{5F17315C-6477-DC6C-85B2-49EC63C85A63}"/>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8" name="TextBox 8">
              <a:extLst>
                <a:ext uri="{FF2B5EF4-FFF2-40B4-BE49-F238E27FC236}">
                  <a16:creationId xmlns:a16="http://schemas.microsoft.com/office/drawing/2014/main" id="{4A67A45B-24EF-1AF3-9FF1-B529B0E6962F}"/>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4000" dirty="0">
                  <a:solidFill>
                    <a:srgbClr val="FFFFFF"/>
                  </a:solidFill>
                  <a:latin typeface="+mj-lt"/>
                  <a:ea typeface="Hero"/>
                  <a:cs typeface="Hero"/>
                  <a:sym typeface="Hero"/>
                </a:rPr>
                <a:t>Kết quả đạt được</a:t>
              </a:r>
              <a:endParaRPr lang="en-US" sz="4000" dirty="0">
                <a:solidFill>
                  <a:srgbClr val="FFFFFF"/>
                </a:solidFill>
                <a:latin typeface="+mj-lt"/>
                <a:ea typeface="Hero"/>
                <a:cs typeface="Hero"/>
                <a:sym typeface="Hero"/>
              </a:endParaRPr>
            </a:p>
          </p:txBody>
        </p:sp>
      </p:grpSp>
      <p:grpSp>
        <p:nvGrpSpPr>
          <p:cNvPr id="9" name="Group 9">
            <a:extLst>
              <a:ext uri="{FF2B5EF4-FFF2-40B4-BE49-F238E27FC236}">
                <a16:creationId xmlns:a16="http://schemas.microsoft.com/office/drawing/2014/main" id="{AB660CDB-6946-2D75-2F85-2377E2762811}"/>
              </a:ext>
            </a:extLst>
          </p:cNvPr>
          <p:cNvGrpSpPr/>
          <p:nvPr/>
        </p:nvGrpSpPr>
        <p:grpSpPr>
          <a:xfrm>
            <a:off x="1947785" y="2385284"/>
            <a:ext cx="744020" cy="891757"/>
            <a:chOff x="0" y="-66675"/>
            <a:chExt cx="292207" cy="350230"/>
          </a:xfrm>
        </p:grpSpPr>
        <p:sp>
          <p:nvSpPr>
            <p:cNvPr id="10" name="Freeform 10">
              <a:extLst>
                <a:ext uri="{FF2B5EF4-FFF2-40B4-BE49-F238E27FC236}">
                  <a16:creationId xmlns:a16="http://schemas.microsoft.com/office/drawing/2014/main" id="{EAE5637A-5045-915A-4178-981F37571B88}"/>
                </a:ext>
              </a:extLst>
            </p:cNvPr>
            <p:cNvSpPr/>
            <p:nvPr/>
          </p:nvSpPr>
          <p:spPr>
            <a:xfrm>
              <a:off x="0" y="0"/>
              <a:ext cx="292207" cy="283555"/>
            </a:xfrm>
            <a:custGeom>
              <a:avLst/>
              <a:gdLst/>
              <a:ahLst/>
              <a:cxnLst/>
              <a:rect l="l" t="t" r="r" b="b"/>
              <a:pathLst>
                <a:path w="292207" h="283555">
                  <a:moveTo>
                    <a:pt x="141777" y="0"/>
                  </a:moveTo>
                  <a:lnTo>
                    <a:pt x="150430" y="0"/>
                  </a:lnTo>
                  <a:cubicBezTo>
                    <a:pt x="188032" y="0"/>
                    <a:pt x="224093" y="14937"/>
                    <a:pt x="250682" y="41526"/>
                  </a:cubicBezTo>
                  <a:cubicBezTo>
                    <a:pt x="277270" y="68114"/>
                    <a:pt x="292207" y="104176"/>
                    <a:pt x="292207" y="141777"/>
                  </a:cubicBezTo>
                  <a:lnTo>
                    <a:pt x="292207" y="141777"/>
                  </a:lnTo>
                  <a:cubicBezTo>
                    <a:pt x="292207" y="220079"/>
                    <a:pt x="228731" y="283555"/>
                    <a:pt x="150430" y="283555"/>
                  </a:cubicBezTo>
                  <a:lnTo>
                    <a:pt x="141777" y="283555"/>
                  </a:lnTo>
                  <a:cubicBezTo>
                    <a:pt x="104176" y="283555"/>
                    <a:pt x="68114" y="268617"/>
                    <a:pt x="41526" y="242029"/>
                  </a:cubicBezTo>
                  <a:cubicBezTo>
                    <a:pt x="14937" y="215441"/>
                    <a:pt x="0" y="179379"/>
                    <a:pt x="0" y="141777"/>
                  </a:cubicBezTo>
                  <a:lnTo>
                    <a:pt x="0" y="141777"/>
                  </a:lnTo>
                  <a:cubicBezTo>
                    <a:pt x="0" y="104176"/>
                    <a:pt x="14937" y="68114"/>
                    <a:pt x="41526" y="41526"/>
                  </a:cubicBezTo>
                  <a:cubicBezTo>
                    <a:pt x="68114" y="14937"/>
                    <a:pt x="104176" y="0"/>
                    <a:pt x="141777" y="0"/>
                  </a:cubicBezTo>
                  <a:close/>
                </a:path>
              </a:pathLst>
            </a:custGeom>
            <a:solidFill>
              <a:srgbClr val="E5DFD3"/>
            </a:solidFill>
          </p:spPr>
          <p:txBody>
            <a:bodyPr/>
            <a:lstStyle/>
            <a:p>
              <a:pPr algn="ctr"/>
              <a:r>
                <a:rPr lang="vi-VN" sz="3600" b="1" dirty="0">
                  <a:latin typeface="+mj-lt"/>
                </a:rPr>
                <a:t>1</a:t>
              </a:r>
              <a:endParaRPr lang="en-US" sz="3600" b="1" dirty="0">
                <a:latin typeface="+mj-lt"/>
              </a:endParaRPr>
            </a:p>
          </p:txBody>
        </p:sp>
        <p:sp>
          <p:nvSpPr>
            <p:cNvPr id="11" name="TextBox 11">
              <a:extLst>
                <a:ext uri="{FF2B5EF4-FFF2-40B4-BE49-F238E27FC236}">
                  <a16:creationId xmlns:a16="http://schemas.microsoft.com/office/drawing/2014/main" id="{BEAED2AD-F7F0-C01F-BAD6-44EA3D4FA17A}"/>
                </a:ext>
              </a:extLst>
            </p:cNvPr>
            <p:cNvSpPr txBox="1"/>
            <p:nvPr/>
          </p:nvSpPr>
          <p:spPr>
            <a:xfrm>
              <a:off x="0" y="-66675"/>
              <a:ext cx="292207" cy="350230"/>
            </a:xfrm>
            <a:prstGeom prst="rect">
              <a:avLst/>
            </a:prstGeom>
          </p:spPr>
          <p:txBody>
            <a:bodyPr lIns="50800" tIns="50800" rIns="50800" bIns="50800" rtlCol="0" anchor="ctr"/>
            <a:lstStyle/>
            <a:p>
              <a:pPr algn="ctr">
                <a:lnSpc>
                  <a:spcPts val="4200"/>
                </a:lnSpc>
              </a:pPr>
              <a:endParaRPr/>
            </a:p>
          </p:txBody>
        </p:sp>
      </p:grpSp>
      <p:grpSp>
        <p:nvGrpSpPr>
          <p:cNvPr id="23" name="Group 23">
            <a:extLst>
              <a:ext uri="{FF2B5EF4-FFF2-40B4-BE49-F238E27FC236}">
                <a16:creationId xmlns:a16="http://schemas.microsoft.com/office/drawing/2014/main" id="{06CE2C49-77AD-B44C-E4E8-723C2E525B42}"/>
              </a:ext>
            </a:extLst>
          </p:cNvPr>
          <p:cNvGrpSpPr/>
          <p:nvPr/>
        </p:nvGrpSpPr>
        <p:grpSpPr>
          <a:xfrm rot="-2700000">
            <a:off x="4209783" y="574243"/>
            <a:ext cx="832903" cy="832903"/>
            <a:chOff x="0" y="0"/>
            <a:chExt cx="153659" cy="153659"/>
          </a:xfrm>
        </p:grpSpPr>
        <p:sp>
          <p:nvSpPr>
            <p:cNvPr id="24" name="Freeform 24">
              <a:extLst>
                <a:ext uri="{FF2B5EF4-FFF2-40B4-BE49-F238E27FC236}">
                  <a16:creationId xmlns:a16="http://schemas.microsoft.com/office/drawing/2014/main" id="{3E1C78D4-C492-1300-D1E1-8D378D23B6BC}"/>
                </a:ext>
              </a:extLst>
            </p:cNvPr>
            <p:cNvSpPr/>
            <p:nvPr/>
          </p:nvSpPr>
          <p:spPr>
            <a:xfrm>
              <a:off x="0" y="0"/>
              <a:ext cx="153659" cy="153659"/>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25" name="TextBox 25">
              <a:extLst>
                <a:ext uri="{FF2B5EF4-FFF2-40B4-BE49-F238E27FC236}">
                  <a16:creationId xmlns:a16="http://schemas.microsoft.com/office/drawing/2014/main" id="{93FB7ACE-40FF-0293-C0E3-570DD41202C8}"/>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a:extLst>
              <a:ext uri="{FF2B5EF4-FFF2-40B4-BE49-F238E27FC236}">
                <a16:creationId xmlns:a16="http://schemas.microsoft.com/office/drawing/2014/main" id="{C801CFEA-CF30-0E94-0E7A-9A3B408D4CEF}"/>
              </a:ext>
            </a:extLst>
          </p:cNvPr>
          <p:cNvSpPr txBox="1"/>
          <p:nvPr/>
        </p:nvSpPr>
        <p:spPr>
          <a:xfrm rot="18900000">
            <a:off x="-1069915" y="1812192"/>
            <a:ext cx="4658356" cy="4864876"/>
          </a:xfrm>
          <a:prstGeom prst="rect">
            <a:avLst/>
          </a:prstGeom>
        </p:spPr>
        <p:txBody>
          <a:bodyPr lIns="50800" tIns="50800" rIns="50800" bIns="50800" rtlCol="0" anchor="ctr"/>
          <a:lstStyle/>
          <a:p>
            <a:pPr algn="ctr">
              <a:lnSpc>
                <a:spcPts val="2659"/>
              </a:lnSpc>
              <a:spcBef>
                <a:spcPct val="0"/>
              </a:spcBef>
            </a:pPr>
            <a:endParaRPr/>
          </a:p>
        </p:txBody>
      </p:sp>
      <p:sp>
        <p:nvSpPr>
          <p:cNvPr id="14" name="TextBox 13">
            <a:extLst>
              <a:ext uri="{FF2B5EF4-FFF2-40B4-BE49-F238E27FC236}">
                <a16:creationId xmlns:a16="http://schemas.microsoft.com/office/drawing/2014/main" id="{4943BE23-DB2B-FC55-A0F8-DB2B40FCA95E}"/>
              </a:ext>
            </a:extLst>
          </p:cNvPr>
          <p:cNvSpPr txBox="1"/>
          <p:nvPr/>
        </p:nvSpPr>
        <p:spPr>
          <a:xfrm>
            <a:off x="1947785" y="4414079"/>
            <a:ext cx="12954000" cy="2434577"/>
          </a:xfrm>
          <a:prstGeom prst="rect">
            <a:avLst/>
          </a:prstGeom>
          <a:noFill/>
        </p:spPr>
        <p:txBody>
          <a:bodyPr wrap="square">
            <a:spAutoFit/>
          </a:bodyPr>
          <a:lstStyle/>
          <a:p>
            <a:pPr marL="0" marR="0" indent="571500">
              <a:lnSpc>
                <a:spcPct val="150000"/>
              </a:lnSpc>
              <a:spcBef>
                <a:spcPts val="400"/>
              </a:spcBef>
              <a:spcAft>
                <a:spcPts val="400"/>
              </a:spcAft>
            </a:pPr>
            <a:r>
              <a:rPr lang="vi-VN" sz="3200" dirty="0">
                <a:effectLst/>
                <a:latin typeface="+mj-lt"/>
                <a:ea typeface="Times New Roman" panose="02020603050405020304" pitchFamily="18" charset="0"/>
              </a:rPr>
              <a:t>- Xây dựng được </a:t>
            </a:r>
            <a:r>
              <a:rPr lang="vi-VN" sz="3200" dirty="0" err="1">
                <a:effectLst/>
                <a:latin typeface="+mj-lt"/>
                <a:ea typeface="Times New Roman" panose="02020603050405020304" pitchFamily="18" charset="0"/>
              </a:rPr>
              <a:t>App</a:t>
            </a:r>
            <a:r>
              <a:rPr lang="vi-VN" sz="3200" dirty="0">
                <a:effectLst/>
                <a:latin typeface="+mj-lt"/>
                <a:ea typeface="Times New Roman" panose="02020603050405020304" pitchFamily="18" charset="0"/>
              </a:rPr>
              <a:t> đọc sách với đủ các chức năng cần thiết</a:t>
            </a:r>
            <a:endParaRPr lang="en-US" sz="3200" dirty="0">
              <a:effectLst/>
              <a:latin typeface="+mj-lt"/>
              <a:ea typeface="Calibri" panose="020F0502020204030204" pitchFamily="34" charset="0"/>
            </a:endParaRPr>
          </a:p>
          <a:p>
            <a:pPr marL="0" marR="0" indent="571500">
              <a:lnSpc>
                <a:spcPct val="150000"/>
              </a:lnSpc>
              <a:spcBef>
                <a:spcPts val="400"/>
              </a:spcBef>
              <a:spcAft>
                <a:spcPts val="400"/>
              </a:spcAft>
            </a:pPr>
            <a:r>
              <a:rPr lang="vi-VN" sz="3200" dirty="0">
                <a:effectLst/>
                <a:latin typeface="+mj-lt"/>
                <a:ea typeface="Times New Roman" panose="02020603050405020304" pitchFamily="18" charset="0"/>
              </a:rPr>
              <a:t>- Phân tích và thiết kế hệ thống khá đầy đủ.</a:t>
            </a:r>
            <a:endParaRPr lang="en-US" sz="3200" dirty="0">
              <a:effectLst/>
              <a:latin typeface="+mj-lt"/>
              <a:ea typeface="Calibri" panose="020F0502020204030204" pitchFamily="34" charset="0"/>
            </a:endParaRPr>
          </a:p>
          <a:p>
            <a:pPr marL="0" marR="0" indent="571500">
              <a:lnSpc>
                <a:spcPct val="150000"/>
              </a:lnSpc>
              <a:spcBef>
                <a:spcPts val="400"/>
              </a:spcBef>
              <a:spcAft>
                <a:spcPts val="400"/>
              </a:spcAft>
            </a:pPr>
            <a:r>
              <a:rPr lang="vi-VN" sz="3200" dirty="0">
                <a:effectLst/>
                <a:latin typeface="+mj-lt"/>
                <a:ea typeface="Times New Roman" panose="02020603050405020304" pitchFamily="18" charset="0"/>
              </a:rPr>
              <a:t>- Giao diện hệ thống được thiết kế khá là đẹp, thân thiện và dễ sử dụng.</a:t>
            </a:r>
            <a:endParaRPr lang="en-US" sz="3200" dirty="0">
              <a:effectLst/>
              <a:latin typeface="+mj-lt"/>
              <a:ea typeface="Calibri" panose="020F0502020204030204" pitchFamily="34" charset="0"/>
            </a:endParaRPr>
          </a:p>
        </p:txBody>
      </p:sp>
    </p:spTree>
    <p:extLst>
      <p:ext uri="{BB962C8B-B14F-4D97-AF65-F5344CB8AC3E}">
        <p14:creationId xmlns:p14="http://schemas.microsoft.com/office/powerpoint/2010/main" val="3741606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5E522-99A3-00D3-293A-50E2E7F6257E}"/>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5EEECEFC-DA05-E2A9-2DB4-0A079664D34B}"/>
              </a:ext>
            </a:extLst>
          </p:cNvPr>
          <p:cNvSpPr txBox="1"/>
          <p:nvPr/>
        </p:nvSpPr>
        <p:spPr>
          <a:xfrm>
            <a:off x="4345803" y="451697"/>
            <a:ext cx="9596393" cy="1024768"/>
          </a:xfrm>
          <a:prstGeom prst="rect">
            <a:avLst/>
          </a:prstGeom>
        </p:spPr>
        <p:txBody>
          <a:bodyPr wrap="square" lIns="0" tIns="0" rIns="0" bIns="0" rtlCol="0" anchor="t">
            <a:spAutoFit/>
          </a:bodyPr>
          <a:lstStyle/>
          <a:p>
            <a:pPr algn="ctr">
              <a:lnSpc>
                <a:spcPts val="8800"/>
              </a:lnSpc>
            </a:pPr>
            <a:r>
              <a:rPr lang="vi-VN" sz="5400" b="1" dirty="0">
                <a:solidFill>
                  <a:srgbClr val="000000"/>
                </a:solidFill>
                <a:latin typeface="+mj-lt"/>
                <a:ea typeface="Paalalabas Wide"/>
                <a:cs typeface="Paalalabas Wide"/>
                <a:sym typeface="Paalalabas Wide"/>
              </a:rPr>
              <a:t>CHƯƠNG 3: KẾT LUẬN</a:t>
            </a:r>
            <a:endParaRPr lang="en-US" sz="5400" b="1" dirty="0">
              <a:solidFill>
                <a:srgbClr val="000000"/>
              </a:solidFill>
              <a:latin typeface="+mj-lt"/>
              <a:ea typeface="Paalalabas Wide"/>
              <a:cs typeface="Paalalabas Wide"/>
              <a:sym typeface="Paalalabas Wide"/>
            </a:endParaRPr>
          </a:p>
        </p:txBody>
      </p:sp>
      <p:grpSp>
        <p:nvGrpSpPr>
          <p:cNvPr id="6" name="Group 6">
            <a:extLst>
              <a:ext uri="{FF2B5EF4-FFF2-40B4-BE49-F238E27FC236}">
                <a16:creationId xmlns:a16="http://schemas.microsoft.com/office/drawing/2014/main" id="{178E5D9D-0F3E-D48D-3975-B35A1718C322}"/>
              </a:ext>
            </a:extLst>
          </p:cNvPr>
          <p:cNvGrpSpPr/>
          <p:nvPr/>
        </p:nvGrpSpPr>
        <p:grpSpPr>
          <a:xfrm>
            <a:off x="3123009" y="2462046"/>
            <a:ext cx="6097192" cy="928352"/>
            <a:chOff x="-43371" y="-66675"/>
            <a:chExt cx="1806719" cy="299947"/>
          </a:xfrm>
        </p:grpSpPr>
        <p:sp>
          <p:nvSpPr>
            <p:cNvPr id="7" name="Freeform 7">
              <a:extLst>
                <a:ext uri="{FF2B5EF4-FFF2-40B4-BE49-F238E27FC236}">
                  <a16:creationId xmlns:a16="http://schemas.microsoft.com/office/drawing/2014/main" id="{07D6F11A-5336-8BA9-72AF-FC5B6B79E906}"/>
                </a:ext>
              </a:extLst>
            </p:cNvPr>
            <p:cNvSpPr/>
            <p:nvPr/>
          </p:nvSpPr>
          <p:spPr>
            <a:xfrm>
              <a:off x="-43371" y="-33338"/>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8" name="TextBox 8">
              <a:extLst>
                <a:ext uri="{FF2B5EF4-FFF2-40B4-BE49-F238E27FC236}">
                  <a16:creationId xmlns:a16="http://schemas.microsoft.com/office/drawing/2014/main" id="{3392604E-1D94-AB28-BB2F-02DE2C42A25A}"/>
                </a:ext>
              </a:extLst>
            </p:cNvPr>
            <p:cNvSpPr txBox="1"/>
            <p:nvPr/>
          </p:nvSpPr>
          <p:spPr>
            <a:xfrm>
              <a:off x="0" y="-66675"/>
              <a:ext cx="1763348" cy="299947"/>
            </a:xfrm>
            <a:prstGeom prst="rect">
              <a:avLst/>
            </a:prstGeom>
          </p:spPr>
          <p:txBody>
            <a:bodyPr lIns="50800" tIns="50800" rIns="50800" bIns="50800" rtlCol="0" anchor="ctr"/>
            <a:lstStyle/>
            <a:p>
              <a:pPr>
                <a:lnSpc>
                  <a:spcPts val="4200"/>
                </a:lnSpc>
              </a:pPr>
              <a:r>
                <a:rPr lang="vi-VN" sz="4000" dirty="0">
                  <a:solidFill>
                    <a:srgbClr val="FFFFFF"/>
                  </a:solidFill>
                  <a:latin typeface="+mj-lt"/>
                  <a:ea typeface="Hero"/>
                  <a:cs typeface="Hero"/>
                  <a:sym typeface="Hero"/>
                </a:rPr>
                <a:t>Hạn chế của phần mềm</a:t>
              </a:r>
              <a:endParaRPr lang="en-US" sz="4000" dirty="0">
                <a:solidFill>
                  <a:srgbClr val="FFFFFF"/>
                </a:solidFill>
                <a:latin typeface="+mj-lt"/>
                <a:ea typeface="Hero"/>
                <a:cs typeface="Hero"/>
                <a:sym typeface="Hero"/>
              </a:endParaRPr>
            </a:p>
          </p:txBody>
        </p:sp>
      </p:grpSp>
      <p:grpSp>
        <p:nvGrpSpPr>
          <p:cNvPr id="9" name="Group 9">
            <a:extLst>
              <a:ext uri="{FF2B5EF4-FFF2-40B4-BE49-F238E27FC236}">
                <a16:creationId xmlns:a16="http://schemas.microsoft.com/office/drawing/2014/main" id="{444CF010-33E7-F2B4-CC85-44B9B41D9058}"/>
              </a:ext>
            </a:extLst>
          </p:cNvPr>
          <p:cNvGrpSpPr/>
          <p:nvPr/>
        </p:nvGrpSpPr>
        <p:grpSpPr>
          <a:xfrm>
            <a:off x="1947785" y="2385284"/>
            <a:ext cx="744020" cy="891757"/>
            <a:chOff x="0" y="-66675"/>
            <a:chExt cx="292207" cy="350230"/>
          </a:xfrm>
        </p:grpSpPr>
        <p:sp>
          <p:nvSpPr>
            <p:cNvPr id="10" name="Freeform 10">
              <a:extLst>
                <a:ext uri="{FF2B5EF4-FFF2-40B4-BE49-F238E27FC236}">
                  <a16:creationId xmlns:a16="http://schemas.microsoft.com/office/drawing/2014/main" id="{A7EE1E98-FBE8-8ABD-C80C-4139E7A55AAA}"/>
                </a:ext>
              </a:extLst>
            </p:cNvPr>
            <p:cNvSpPr/>
            <p:nvPr/>
          </p:nvSpPr>
          <p:spPr>
            <a:xfrm>
              <a:off x="0" y="0"/>
              <a:ext cx="292207" cy="283555"/>
            </a:xfrm>
            <a:custGeom>
              <a:avLst/>
              <a:gdLst/>
              <a:ahLst/>
              <a:cxnLst/>
              <a:rect l="l" t="t" r="r" b="b"/>
              <a:pathLst>
                <a:path w="292207" h="283555">
                  <a:moveTo>
                    <a:pt x="141777" y="0"/>
                  </a:moveTo>
                  <a:lnTo>
                    <a:pt x="150430" y="0"/>
                  </a:lnTo>
                  <a:cubicBezTo>
                    <a:pt x="188032" y="0"/>
                    <a:pt x="224093" y="14937"/>
                    <a:pt x="250682" y="41526"/>
                  </a:cubicBezTo>
                  <a:cubicBezTo>
                    <a:pt x="277270" y="68114"/>
                    <a:pt x="292207" y="104176"/>
                    <a:pt x="292207" y="141777"/>
                  </a:cubicBezTo>
                  <a:lnTo>
                    <a:pt x="292207" y="141777"/>
                  </a:lnTo>
                  <a:cubicBezTo>
                    <a:pt x="292207" y="220079"/>
                    <a:pt x="228731" y="283555"/>
                    <a:pt x="150430" y="283555"/>
                  </a:cubicBezTo>
                  <a:lnTo>
                    <a:pt x="141777" y="283555"/>
                  </a:lnTo>
                  <a:cubicBezTo>
                    <a:pt x="104176" y="283555"/>
                    <a:pt x="68114" y="268617"/>
                    <a:pt x="41526" y="242029"/>
                  </a:cubicBezTo>
                  <a:cubicBezTo>
                    <a:pt x="14937" y="215441"/>
                    <a:pt x="0" y="179379"/>
                    <a:pt x="0" y="141777"/>
                  </a:cubicBezTo>
                  <a:lnTo>
                    <a:pt x="0" y="141777"/>
                  </a:lnTo>
                  <a:cubicBezTo>
                    <a:pt x="0" y="104176"/>
                    <a:pt x="14937" y="68114"/>
                    <a:pt x="41526" y="41526"/>
                  </a:cubicBezTo>
                  <a:cubicBezTo>
                    <a:pt x="68114" y="14937"/>
                    <a:pt x="104176" y="0"/>
                    <a:pt x="141777" y="0"/>
                  </a:cubicBezTo>
                  <a:close/>
                </a:path>
              </a:pathLst>
            </a:custGeom>
            <a:solidFill>
              <a:srgbClr val="E5DFD3"/>
            </a:solidFill>
          </p:spPr>
          <p:txBody>
            <a:bodyPr/>
            <a:lstStyle/>
            <a:p>
              <a:pPr algn="ctr"/>
              <a:r>
                <a:rPr lang="vi-VN" sz="3600" b="1" dirty="0">
                  <a:latin typeface="+mj-lt"/>
                </a:rPr>
                <a:t>1</a:t>
              </a:r>
              <a:endParaRPr lang="en-US" sz="3600" b="1" dirty="0">
                <a:latin typeface="+mj-lt"/>
              </a:endParaRPr>
            </a:p>
          </p:txBody>
        </p:sp>
        <p:sp>
          <p:nvSpPr>
            <p:cNvPr id="11" name="TextBox 11">
              <a:extLst>
                <a:ext uri="{FF2B5EF4-FFF2-40B4-BE49-F238E27FC236}">
                  <a16:creationId xmlns:a16="http://schemas.microsoft.com/office/drawing/2014/main" id="{E22AE601-15AD-A356-93F2-EEEBD557B4E5}"/>
                </a:ext>
              </a:extLst>
            </p:cNvPr>
            <p:cNvSpPr txBox="1"/>
            <p:nvPr/>
          </p:nvSpPr>
          <p:spPr>
            <a:xfrm>
              <a:off x="0" y="-66675"/>
              <a:ext cx="292207" cy="350230"/>
            </a:xfrm>
            <a:prstGeom prst="rect">
              <a:avLst/>
            </a:prstGeom>
          </p:spPr>
          <p:txBody>
            <a:bodyPr lIns="50800" tIns="50800" rIns="50800" bIns="50800" rtlCol="0" anchor="ctr"/>
            <a:lstStyle/>
            <a:p>
              <a:pPr algn="ctr">
                <a:lnSpc>
                  <a:spcPts val="4200"/>
                </a:lnSpc>
              </a:pPr>
              <a:endParaRPr/>
            </a:p>
          </p:txBody>
        </p:sp>
      </p:grpSp>
      <p:grpSp>
        <p:nvGrpSpPr>
          <p:cNvPr id="23" name="Group 23">
            <a:extLst>
              <a:ext uri="{FF2B5EF4-FFF2-40B4-BE49-F238E27FC236}">
                <a16:creationId xmlns:a16="http://schemas.microsoft.com/office/drawing/2014/main" id="{6A8F7B0B-11A0-A4DA-01C2-80D5C05F4A89}"/>
              </a:ext>
            </a:extLst>
          </p:cNvPr>
          <p:cNvGrpSpPr/>
          <p:nvPr/>
        </p:nvGrpSpPr>
        <p:grpSpPr>
          <a:xfrm rot="-2700000">
            <a:off x="4209783" y="574243"/>
            <a:ext cx="832903" cy="832903"/>
            <a:chOff x="0" y="0"/>
            <a:chExt cx="153659" cy="153659"/>
          </a:xfrm>
        </p:grpSpPr>
        <p:sp>
          <p:nvSpPr>
            <p:cNvPr id="24" name="Freeform 24">
              <a:extLst>
                <a:ext uri="{FF2B5EF4-FFF2-40B4-BE49-F238E27FC236}">
                  <a16:creationId xmlns:a16="http://schemas.microsoft.com/office/drawing/2014/main" id="{AF21D46D-C866-73C7-5C6C-284094FAE6FC}"/>
                </a:ext>
              </a:extLst>
            </p:cNvPr>
            <p:cNvSpPr/>
            <p:nvPr/>
          </p:nvSpPr>
          <p:spPr>
            <a:xfrm>
              <a:off x="0" y="0"/>
              <a:ext cx="153659" cy="153659"/>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25" name="TextBox 25">
              <a:extLst>
                <a:ext uri="{FF2B5EF4-FFF2-40B4-BE49-F238E27FC236}">
                  <a16:creationId xmlns:a16="http://schemas.microsoft.com/office/drawing/2014/main" id="{24B17F3C-ACBD-1BA8-F16E-33E365FC7451}"/>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a:extLst>
              <a:ext uri="{FF2B5EF4-FFF2-40B4-BE49-F238E27FC236}">
                <a16:creationId xmlns:a16="http://schemas.microsoft.com/office/drawing/2014/main" id="{5700BB6C-38F9-E463-9751-52C8EBAB33B5}"/>
              </a:ext>
            </a:extLst>
          </p:cNvPr>
          <p:cNvSpPr txBox="1"/>
          <p:nvPr/>
        </p:nvSpPr>
        <p:spPr>
          <a:xfrm rot="18900000">
            <a:off x="-1069915" y="1812192"/>
            <a:ext cx="4658356" cy="4864876"/>
          </a:xfrm>
          <a:prstGeom prst="rect">
            <a:avLst/>
          </a:prstGeom>
        </p:spPr>
        <p:txBody>
          <a:bodyPr lIns="50800" tIns="50800" rIns="50800" bIns="50800" rtlCol="0" anchor="ctr"/>
          <a:lstStyle/>
          <a:p>
            <a:pPr algn="ctr">
              <a:lnSpc>
                <a:spcPts val="2659"/>
              </a:lnSpc>
              <a:spcBef>
                <a:spcPct val="0"/>
              </a:spcBef>
            </a:pPr>
            <a:endParaRPr/>
          </a:p>
        </p:txBody>
      </p:sp>
      <p:sp>
        <p:nvSpPr>
          <p:cNvPr id="3" name="TextBox 2">
            <a:extLst>
              <a:ext uri="{FF2B5EF4-FFF2-40B4-BE49-F238E27FC236}">
                <a16:creationId xmlns:a16="http://schemas.microsoft.com/office/drawing/2014/main" id="{9A1F966D-3A60-16CB-B06B-E59DDA92861F}"/>
              </a:ext>
            </a:extLst>
          </p:cNvPr>
          <p:cNvSpPr txBox="1"/>
          <p:nvPr/>
        </p:nvSpPr>
        <p:spPr>
          <a:xfrm>
            <a:off x="1066801" y="4000500"/>
            <a:ext cx="16306800" cy="4807022"/>
          </a:xfrm>
          <a:prstGeom prst="rect">
            <a:avLst/>
          </a:prstGeom>
          <a:noFill/>
        </p:spPr>
        <p:txBody>
          <a:bodyPr wrap="square">
            <a:spAutoFit/>
          </a:bodyPr>
          <a:lstStyle/>
          <a:p>
            <a:pPr marR="0">
              <a:lnSpc>
                <a:spcPct val="150000"/>
              </a:lnSpc>
              <a:spcBef>
                <a:spcPts val="400"/>
              </a:spcBef>
              <a:spcAft>
                <a:spcPts val="400"/>
              </a:spcAft>
            </a:pPr>
            <a:r>
              <a:rPr lang="vi-VN" sz="3200" dirty="0">
                <a:effectLst/>
                <a:latin typeface="+mj-lt"/>
                <a:ea typeface="Times New Roman" panose="02020603050405020304" pitchFamily="18" charset="0"/>
              </a:rPr>
              <a:t>- Thiếu nội dung </a:t>
            </a:r>
            <a:r>
              <a:rPr lang="vi-VN" sz="3200" dirty="0">
                <a:latin typeface="+mj-lt"/>
                <a:ea typeface="Times New Roman" panose="02020603050405020304" pitchFamily="18" charset="0"/>
              </a:rPr>
              <a:t>đa </a:t>
            </a:r>
            <a:r>
              <a:rPr lang="vi-VN" sz="3200" dirty="0">
                <a:effectLst/>
                <a:latin typeface="+mj-lt"/>
                <a:ea typeface="Times New Roman" panose="02020603050405020304" pitchFamily="18" charset="0"/>
              </a:rPr>
              <a:t>dạng: không cung cấp đủ thể loại sách hoặc các tác phẩm nổi tiếng, khiến người dùng không tìm thấy những cuốn sách họ yêu thích.</a:t>
            </a:r>
          </a:p>
          <a:p>
            <a:pPr marR="0">
              <a:lnSpc>
                <a:spcPct val="150000"/>
              </a:lnSpc>
              <a:spcBef>
                <a:spcPts val="400"/>
              </a:spcBef>
              <a:spcAft>
                <a:spcPts val="400"/>
              </a:spcAft>
            </a:pPr>
            <a:r>
              <a:rPr lang="vi-VN" sz="3200" dirty="0">
                <a:effectLst/>
                <a:latin typeface="+mj-lt"/>
                <a:ea typeface="Times New Roman" panose="02020603050405020304" pitchFamily="18" charset="0"/>
              </a:rPr>
              <a:t>- Tính Tương Thích: không tương thích tốt với tất cả các thiết bị hoặc hệ điều hành, gây khó khăn cho người dùng khi truy cập.</a:t>
            </a:r>
            <a:endParaRPr lang="en-US" sz="3200" dirty="0">
              <a:effectLst/>
              <a:latin typeface="+mj-lt"/>
              <a:ea typeface="Calibri" panose="020F0502020204030204" pitchFamily="34" charset="0"/>
            </a:endParaRPr>
          </a:p>
          <a:p>
            <a:pPr marL="0" marR="0">
              <a:lnSpc>
                <a:spcPct val="107000"/>
              </a:lnSpc>
              <a:spcBef>
                <a:spcPts val="400"/>
              </a:spcBef>
              <a:spcAft>
                <a:spcPts val="400"/>
              </a:spcAft>
              <a:tabLst>
                <a:tab pos="640080" algn="l"/>
              </a:tabLst>
            </a:pPr>
            <a:r>
              <a:rPr lang="vi-VN" sz="3200" dirty="0">
                <a:effectLst/>
                <a:latin typeface="+mj-lt"/>
                <a:ea typeface="Times New Roman" panose="02020603050405020304" pitchFamily="18" charset="0"/>
              </a:rPr>
              <a:t> - Chức năng của phần mềm chưa được tối ưu như Quản Lý Thư Viện: Khả năng quản lý thư viện sách có thể hạn chế, ví dụ như không cho phép người dùng sắp xếp sách theo thứ tự tùy ý hoặc tìm kiếm hiệu quả.</a:t>
            </a:r>
            <a:endParaRPr lang="en-US" sz="3200" dirty="0">
              <a:effectLst/>
              <a:latin typeface="+mj-lt"/>
              <a:ea typeface="Calibri" panose="020F0502020204030204" pitchFamily="34" charset="0"/>
            </a:endParaRPr>
          </a:p>
        </p:txBody>
      </p:sp>
    </p:spTree>
    <p:extLst>
      <p:ext uri="{BB962C8B-B14F-4D97-AF65-F5344CB8AC3E}">
        <p14:creationId xmlns:p14="http://schemas.microsoft.com/office/powerpoint/2010/main" val="870190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4182690" y="1104371"/>
            <a:ext cx="18078583" cy="21472080"/>
            <a:chOff x="0" y="0"/>
            <a:chExt cx="3335243" cy="3961295"/>
          </a:xfrm>
        </p:grpSpPr>
        <p:sp>
          <p:nvSpPr>
            <p:cNvPr id="3" name="Freeform 3"/>
            <p:cNvSpPr/>
            <p:nvPr/>
          </p:nvSpPr>
          <p:spPr>
            <a:xfrm>
              <a:off x="0" y="0"/>
              <a:ext cx="3335243" cy="3961295"/>
            </a:xfrm>
            <a:custGeom>
              <a:avLst/>
              <a:gdLst/>
              <a:ahLst/>
              <a:cxnLst/>
              <a:rect l="l" t="t" r="r" b="b"/>
              <a:pathLst>
                <a:path w="3335243" h="3961295">
                  <a:moveTo>
                    <a:pt x="42824" y="0"/>
                  </a:moveTo>
                  <a:lnTo>
                    <a:pt x="3292419" y="0"/>
                  </a:lnTo>
                  <a:cubicBezTo>
                    <a:pt x="3316070" y="0"/>
                    <a:pt x="3335243" y="19173"/>
                    <a:pt x="3335243" y="42824"/>
                  </a:cubicBezTo>
                  <a:lnTo>
                    <a:pt x="3335243" y="3918472"/>
                  </a:lnTo>
                  <a:cubicBezTo>
                    <a:pt x="3335243" y="3942123"/>
                    <a:pt x="3316070" y="3961295"/>
                    <a:pt x="3292419" y="3961295"/>
                  </a:cubicBezTo>
                  <a:lnTo>
                    <a:pt x="42824" y="3961295"/>
                  </a:lnTo>
                  <a:cubicBezTo>
                    <a:pt x="19173" y="3961295"/>
                    <a:pt x="0" y="3942123"/>
                    <a:pt x="0" y="3918472"/>
                  </a:cubicBezTo>
                  <a:lnTo>
                    <a:pt x="0" y="42824"/>
                  </a:lnTo>
                  <a:cubicBezTo>
                    <a:pt x="0" y="19173"/>
                    <a:pt x="19173" y="0"/>
                    <a:pt x="42824" y="0"/>
                  </a:cubicBezTo>
                  <a:close/>
                </a:path>
              </a:pathLst>
            </a:custGeom>
            <a:solidFill>
              <a:srgbClr val="FF914D"/>
            </a:solidFill>
          </p:spPr>
          <p:txBody>
            <a:bodyPr/>
            <a:lstStyle/>
            <a:p>
              <a:endParaRPr lang="en-US"/>
            </a:p>
          </p:txBody>
        </p:sp>
        <p:sp>
          <p:nvSpPr>
            <p:cNvPr id="4" name="TextBox 4"/>
            <p:cNvSpPr txBox="1"/>
            <p:nvPr/>
          </p:nvSpPr>
          <p:spPr>
            <a:xfrm>
              <a:off x="0" y="-38100"/>
              <a:ext cx="3335243" cy="399939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9144000" y="3741015"/>
            <a:ext cx="6587796" cy="3648306"/>
          </a:xfrm>
          <a:prstGeom prst="rect">
            <a:avLst/>
          </a:prstGeom>
        </p:spPr>
        <p:txBody>
          <a:bodyPr lIns="0" tIns="0" rIns="0" bIns="0" rtlCol="0" anchor="t">
            <a:spAutoFit/>
          </a:bodyPr>
          <a:lstStyle/>
          <a:p>
            <a:pPr algn="l">
              <a:lnSpc>
                <a:spcPts val="13730"/>
              </a:lnSpc>
            </a:pPr>
            <a:r>
              <a:rPr lang="en-US" sz="15256">
                <a:solidFill>
                  <a:srgbClr val="FFFFFF"/>
                </a:solidFill>
                <a:latin typeface="Paalalabas Wide"/>
                <a:ea typeface="Paalalabas Wide"/>
                <a:cs typeface="Paalalabas Wide"/>
                <a:sym typeface="Paalalabas Wide"/>
              </a:rPr>
              <a:t>Thank you.</a:t>
            </a:r>
          </a:p>
        </p:txBody>
      </p:sp>
      <p:grpSp>
        <p:nvGrpSpPr>
          <p:cNvPr id="12" name="Group 12"/>
          <p:cNvGrpSpPr/>
          <p:nvPr/>
        </p:nvGrpSpPr>
        <p:grpSpPr>
          <a:xfrm rot="-2700000">
            <a:off x="15489701" y="1426863"/>
            <a:ext cx="1465983" cy="1465983"/>
            <a:chOff x="0" y="0"/>
            <a:chExt cx="291218" cy="291218"/>
          </a:xfrm>
        </p:grpSpPr>
        <p:sp>
          <p:nvSpPr>
            <p:cNvPr id="13" name="Freeform 13"/>
            <p:cNvSpPr/>
            <p:nvPr/>
          </p:nvSpPr>
          <p:spPr>
            <a:xfrm>
              <a:off x="0" y="0"/>
              <a:ext cx="291218" cy="291218"/>
            </a:xfrm>
            <a:custGeom>
              <a:avLst/>
              <a:gdLst/>
              <a:ahLst/>
              <a:cxnLst/>
              <a:rect l="l" t="t" r="r" b="b"/>
              <a:pathLst>
                <a:path w="291218" h="291218">
                  <a:moveTo>
                    <a:pt x="145609" y="0"/>
                  </a:moveTo>
                  <a:lnTo>
                    <a:pt x="145609" y="0"/>
                  </a:lnTo>
                  <a:cubicBezTo>
                    <a:pt x="226026" y="0"/>
                    <a:pt x="291218" y="65191"/>
                    <a:pt x="291218" y="145609"/>
                  </a:cubicBezTo>
                  <a:lnTo>
                    <a:pt x="291218" y="145609"/>
                  </a:lnTo>
                  <a:cubicBezTo>
                    <a:pt x="291218" y="226026"/>
                    <a:pt x="226026" y="291218"/>
                    <a:pt x="145609" y="291218"/>
                  </a:cubicBezTo>
                  <a:lnTo>
                    <a:pt x="145609" y="291218"/>
                  </a:lnTo>
                  <a:cubicBezTo>
                    <a:pt x="65191" y="291218"/>
                    <a:pt x="0" y="226026"/>
                    <a:pt x="0" y="145609"/>
                  </a:cubicBezTo>
                  <a:lnTo>
                    <a:pt x="0" y="145609"/>
                  </a:lnTo>
                  <a:cubicBezTo>
                    <a:pt x="0" y="65191"/>
                    <a:pt x="65191" y="0"/>
                    <a:pt x="145609" y="0"/>
                  </a:cubicBezTo>
                  <a:close/>
                </a:path>
              </a:pathLst>
            </a:custGeom>
            <a:solidFill>
              <a:srgbClr val="E5DFD3"/>
            </a:solidFill>
          </p:spPr>
          <p:txBody>
            <a:bodyPr/>
            <a:lstStyle/>
            <a:p>
              <a:endParaRPr lang="en-US"/>
            </a:p>
          </p:txBody>
        </p:sp>
        <p:sp>
          <p:nvSpPr>
            <p:cNvPr id="14" name="TextBox 14"/>
            <p:cNvSpPr txBox="1"/>
            <p:nvPr/>
          </p:nvSpPr>
          <p:spPr>
            <a:xfrm>
              <a:off x="0" y="-38100"/>
              <a:ext cx="291218" cy="329318"/>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264B5-71F7-B6BC-78AE-78B93A32A678}"/>
            </a:ext>
          </a:extLst>
        </p:cNvPr>
        <p:cNvGrpSpPr/>
        <p:nvPr/>
      </p:nvGrpSpPr>
      <p:grpSpPr>
        <a:xfrm>
          <a:off x="0" y="0"/>
          <a:ext cx="0" cy="0"/>
          <a:chOff x="0" y="0"/>
          <a:chExt cx="0" cy="0"/>
        </a:xfrm>
      </p:grpSpPr>
      <p:sp>
        <p:nvSpPr>
          <p:cNvPr id="34" name="TextBox 10">
            <a:extLst>
              <a:ext uri="{FF2B5EF4-FFF2-40B4-BE49-F238E27FC236}">
                <a16:creationId xmlns:a16="http://schemas.microsoft.com/office/drawing/2014/main" id="{2F28B176-7E0D-9A6C-61A7-E376D0A15799}"/>
              </a:ext>
            </a:extLst>
          </p:cNvPr>
          <p:cNvSpPr txBox="1"/>
          <p:nvPr/>
        </p:nvSpPr>
        <p:spPr>
          <a:xfrm>
            <a:off x="7514082" y="337748"/>
            <a:ext cx="3259836" cy="99536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6600" b="1" dirty="0">
                <a:latin typeface="+mj-lt"/>
                <a:ea typeface="+mj-ea"/>
                <a:cs typeface="+mj-cs"/>
                <a:sym typeface="Paalalabas Wide"/>
              </a:rPr>
              <a:t>MỞ ĐẦU</a:t>
            </a:r>
          </a:p>
        </p:txBody>
      </p:sp>
      <p:sp>
        <p:nvSpPr>
          <p:cNvPr id="13" name="Rectangle 1">
            <a:extLst>
              <a:ext uri="{FF2B5EF4-FFF2-40B4-BE49-F238E27FC236}">
                <a16:creationId xmlns:a16="http://schemas.microsoft.com/office/drawing/2014/main" id="{F6FB4C5C-AC77-4875-D459-43C6AB07B75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Rounded Corners 13">
            <a:extLst>
              <a:ext uri="{FF2B5EF4-FFF2-40B4-BE49-F238E27FC236}">
                <a16:creationId xmlns:a16="http://schemas.microsoft.com/office/drawing/2014/main" id="{DA35062E-7565-D074-CDDF-A21345E7A15F}"/>
              </a:ext>
            </a:extLst>
          </p:cNvPr>
          <p:cNvSpPr/>
          <p:nvPr/>
        </p:nvSpPr>
        <p:spPr>
          <a:xfrm>
            <a:off x="1066800" y="3695700"/>
            <a:ext cx="7696200" cy="4805751"/>
          </a:xfrm>
          <a:prstGeom prst="round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Aft>
                <a:spcPts val="800"/>
              </a:spcAft>
            </a:pPr>
            <a:r>
              <a:rPr lang="vi-VN" sz="3600" dirty="0">
                <a:solidFill>
                  <a:schemeClr val="tx1"/>
                </a:solidFill>
                <a:effectLst/>
                <a:latin typeface="+mj-lt"/>
                <a:ea typeface="Times New Roman" panose="02020603050405020304" pitchFamily="18" charset="0"/>
              </a:rPr>
              <a:t>USER</a:t>
            </a:r>
          </a:p>
          <a:p>
            <a:pPr marL="0" marR="0" algn="ctr">
              <a:lnSpc>
                <a:spcPct val="107000"/>
              </a:lnSpc>
              <a:spcAft>
                <a:spcPts val="800"/>
              </a:spcAft>
            </a:pPr>
            <a:r>
              <a:rPr lang="vi-VN" sz="3600" dirty="0">
                <a:solidFill>
                  <a:schemeClr val="bg1"/>
                </a:solidFill>
                <a:effectLst/>
                <a:latin typeface="+mj-lt"/>
                <a:ea typeface="Times New Roman" panose="02020603050405020304" pitchFamily="18" charset="0"/>
              </a:rPr>
              <a:t>Đăng nhập, đăng ký dễ dàng với nhiều cách thức sử dụng được các tính năng cơ bản của ứng dụng như đọc sách, thêm sách, bình luận và tải sách,...</a:t>
            </a:r>
            <a:endParaRPr lang="en-US" sz="3600" dirty="0">
              <a:solidFill>
                <a:schemeClr val="bg1"/>
              </a:solidFill>
              <a:effectLst/>
              <a:latin typeface="+mj-lt"/>
              <a:ea typeface="Calibri" panose="020F0502020204030204" pitchFamily="34" charset="0"/>
            </a:endParaRPr>
          </a:p>
        </p:txBody>
      </p:sp>
      <p:sp>
        <p:nvSpPr>
          <p:cNvPr id="15" name="Rectangle: Rounded Corners 14">
            <a:extLst>
              <a:ext uri="{FF2B5EF4-FFF2-40B4-BE49-F238E27FC236}">
                <a16:creationId xmlns:a16="http://schemas.microsoft.com/office/drawing/2014/main" id="{BB5705CF-7A85-6665-4E1B-12EF200709E2}"/>
              </a:ext>
            </a:extLst>
          </p:cNvPr>
          <p:cNvSpPr/>
          <p:nvPr/>
        </p:nvSpPr>
        <p:spPr>
          <a:xfrm>
            <a:off x="9601200" y="3695700"/>
            <a:ext cx="7696200" cy="4805751"/>
          </a:xfrm>
          <a:prstGeom prst="round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Aft>
                <a:spcPts val="800"/>
              </a:spcAft>
            </a:pPr>
            <a:endParaRPr lang="vi-VN" sz="3600" dirty="0">
              <a:solidFill>
                <a:schemeClr val="tx1"/>
              </a:solidFill>
              <a:effectLst/>
              <a:latin typeface="+mj-lt"/>
              <a:ea typeface="Times New Roman" panose="02020603050405020304" pitchFamily="18" charset="0"/>
            </a:endParaRPr>
          </a:p>
        </p:txBody>
      </p:sp>
      <p:sp>
        <p:nvSpPr>
          <p:cNvPr id="18" name="TextBox 17">
            <a:extLst>
              <a:ext uri="{FF2B5EF4-FFF2-40B4-BE49-F238E27FC236}">
                <a16:creationId xmlns:a16="http://schemas.microsoft.com/office/drawing/2014/main" id="{1995BE63-815A-B19F-5346-0273E12BA08F}"/>
              </a:ext>
            </a:extLst>
          </p:cNvPr>
          <p:cNvSpPr txBox="1"/>
          <p:nvPr/>
        </p:nvSpPr>
        <p:spPr>
          <a:xfrm>
            <a:off x="10458450" y="4390415"/>
            <a:ext cx="5981700" cy="3416320"/>
          </a:xfrm>
          <a:prstGeom prst="rect">
            <a:avLst/>
          </a:prstGeom>
          <a:noFill/>
        </p:spPr>
        <p:txBody>
          <a:bodyPr wrap="square">
            <a:spAutoFit/>
          </a:bodyPr>
          <a:lstStyle/>
          <a:p>
            <a:pPr algn="ctr"/>
            <a:r>
              <a:rPr lang="vi-VN" sz="3600" dirty="0">
                <a:solidFill>
                  <a:srgbClr val="000000"/>
                </a:solidFill>
                <a:effectLst/>
                <a:latin typeface="+mj-lt"/>
                <a:ea typeface="Times New Roman" panose="02020603050405020304" pitchFamily="18" charset="0"/>
              </a:rPr>
              <a:t>ADMIN</a:t>
            </a:r>
          </a:p>
          <a:p>
            <a:pPr algn="ctr"/>
            <a:r>
              <a:rPr lang="vi-VN" sz="3600" dirty="0">
                <a:solidFill>
                  <a:schemeClr val="bg1"/>
                </a:solidFill>
                <a:effectLst/>
                <a:latin typeface="+mj-lt"/>
                <a:ea typeface="Times New Roman" panose="02020603050405020304" pitchFamily="18" charset="0"/>
              </a:rPr>
              <a:t>Có tất cả các chức năng của </a:t>
            </a:r>
            <a:r>
              <a:rPr lang="vi-VN" sz="3600" dirty="0" err="1">
                <a:solidFill>
                  <a:schemeClr val="bg1"/>
                </a:solidFill>
                <a:effectLst/>
                <a:latin typeface="+mj-lt"/>
                <a:ea typeface="Times New Roman" panose="02020603050405020304" pitchFamily="18" charset="0"/>
              </a:rPr>
              <a:t>user</a:t>
            </a:r>
            <a:r>
              <a:rPr lang="vi-VN" sz="3600" dirty="0">
                <a:solidFill>
                  <a:schemeClr val="bg1"/>
                </a:solidFill>
                <a:effectLst/>
                <a:latin typeface="+mj-lt"/>
                <a:ea typeface="Times New Roman" panose="02020603050405020304" pitchFamily="18" charset="0"/>
              </a:rPr>
              <a:t> ngoài ra có thêm 1 vài chức năng thêm danh mục sách, xóa sách và danh mục </a:t>
            </a:r>
            <a:r>
              <a:rPr lang="vi-VN" sz="3600" dirty="0" err="1">
                <a:solidFill>
                  <a:schemeClr val="bg1"/>
                </a:solidFill>
                <a:effectLst/>
                <a:latin typeface="+mj-lt"/>
                <a:ea typeface="Times New Roman" panose="02020603050405020304" pitchFamily="18" charset="0"/>
              </a:rPr>
              <a:t>ko</a:t>
            </a:r>
            <a:r>
              <a:rPr lang="vi-VN" sz="3600" dirty="0">
                <a:solidFill>
                  <a:schemeClr val="bg1"/>
                </a:solidFill>
                <a:effectLst/>
                <a:latin typeface="+mj-lt"/>
                <a:ea typeface="Times New Roman" panose="02020603050405020304" pitchFamily="18" charset="0"/>
              </a:rPr>
              <a:t> phù hợp.</a:t>
            </a:r>
            <a:endParaRPr lang="en-US" sz="3600" dirty="0">
              <a:solidFill>
                <a:schemeClr val="bg1"/>
              </a:solidFill>
            </a:endParaRPr>
          </a:p>
        </p:txBody>
      </p:sp>
      <p:sp>
        <p:nvSpPr>
          <p:cNvPr id="19" name="TextBox 10">
            <a:extLst>
              <a:ext uri="{FF2B5EF4-FFF2-40B4-BE49-F238E27FC236}">
                <a16:creationId xmlns:a16="http://schemas.microsoft.com/office/drawing/2014/main" id="{95EBDBD0-94EC-7CA5-EC82-668630D995C5}"/>
              </a:ext>
            </a:extLst>
          </p:cNvPr>
          <p:cNvSpPr txBox="1"/>
          <p:nvPr/>
        </p:nvSpPr>
        <p:spPr>
          <a:xfrm>
            <a:off x="1905000" y="1823843"/>
            <a:ext cx="4724400" cy="690562"/>
          </a:xfrm>
          <a:prstGeom prst="rect">
            <a:avLst/>
          </a:prstGeom>
        </p:spPr>
        <p:txBody>
          <a:bodyPr vert="horz" lIns="91440" tIns="45720" rIns="91440" bIns="45720" rtlCol="0" anchor="b">
            <a:noAutofit/>
          </a:bodyPr>
          <a:lstStyle/>
          <a:p>
            <a:pPr>
              <a:lnSpc>
                <a:spcPct val="90000"/>
              </a:lnSpc>
              <a:spcBef>
                <a:spcPct val="0"/>
              </a:spcBef>
              <a:spcAft>
                <a:spcPts val="600"/>
              </a:spcAft>
            </a:pPr>
            <a:r>
              <a:rPr lang="vi-VN" sz="4000" b="1">
                <a:solidFill>
                  <a:schemeClr val="accent6"/>
                </a:solidFill>
                <a:latin typeface="+mj-lt"/>
                <a:ea typeface="+mj-ea"/>
                <a:cs typeface="+mj-cs"/>
                <a:sym typeface="Paalalabas Wide"/>
              </a:rPr>
              <a:t>Phạm vi ứng dụng</a:t>
            </a:r>
            <a:endParaRPr lang="en-US" sz="4000" b="1" dirty="0">
              <a:solidFill>
                <a:schemeClr val="accent6"/>
              </a:solidFill>
              <a:latin typeface="+mj-lt"/>
              <a:ea typeface="+mj-ea"/>
              <a:cs typeface="+mj-cs"/>
              <a:sym typeface="Paalalabas Wide"/>
            </a:endParaRPr>
          </a:p>
        </p:txBody>
      </p:sp>
    </p:spTree>
    <p:extLst>
      <p:ext uri="{BB962C8B-B14F-4D97-AF65-F5344CB8AC3E}">
        <p14:creationId xmlns:p14="http://schemas.microsoft.com/office/powerpoint/2010/main" val="1493888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6" name="Group 6"/>
          <p:cNvGrpSpPr/>
          <p:nvPr/>
        </p:nvGrpSpPr>
        <p:grpSpPr>
          <a:xfrm>
            <a:off x="1219200" y="1089947"/>
            <a:ext cx="3836967" cy="885705"/>
            <a:chOff x="0" y="0"/>
            <a:chExt cx="1010559" cy="233272"/>
          </a:xfrm>
        </p:grpSpPr>
        <p:sp>
          <p:nvSpPr>
            <p:cNvPr id="7" name="Freeform 7"/>
            <p:cNvSpPr/>
            <p:nvPr/>
          </p:nvSpPr>
          <p:spPr>
            <a:xfrm>
              <a:off x="0" y="0"/>
              <a:ext cx="1010559" cy="233272"/>
            </a:xfrm>
            <a:custGeom>
              <a:avLst/>
              <a:gdLst/>
              <a:ahLst/>
              <a:cxnLst/>
              <a:rect l="l" t="t" r="r" b="b"/>
              <a:pathLst>
                <a:path w="1010559" h="233272">
                  <a:moveTo>
                    <a:pt x="50443" y="0"/>
                  </a:moveTo>
                  <a:lnTo>
                    <a:pt x="960116" y="0"/>
                  </a:lnTo>
                  <a:cubicBezTo>
                    <a:pt x="987975" y="0"/>
                    <a:pt x="1010559" y="22584"/>
                    <a:pt x="1010559" y="50443"/>
                  </a:cubicBezTo>
                  <a:lnTo>
                    <a:pt x="1010559" y="182829"/>
                  </a:lnTo>
                  <a:cubicBezTo>
                    <a:pt x="1010559" y="210688"/>
                    <a:pt x="987975" y="233272"/>
                    <a:pt x="960116" y="233272"/>
                  </a:cubicBezTo>
                  <a:lnTo>
                    <a:pt x="50443" y="233272"/>
                  </a:lnTo>
                  <a:cubicBezTo>
                    <a:pt x="22584" y="233272"/>
                    <a:pt x="0" y="210688"/>
                    <a:pt x="0" y="182829"/>
                  </a:cubicBezTo>
                  <a:lnTo>
                    <a:pt x="0" y="50443"/>
                  </a:lnTo>
                  <a:cubicBezTo>
                    <a:pt x="0" y="22584"/>
                    <a:pt x="22584" y="0"/>
                    <a:pt x="50443" y="0"/>
                  </a:cubicBezTo>
                  <a:close/>
                </a:path>
              </a:pathLst>
            </a:custGeom>
            <a:solidFill>
              <a:srgbClr val="E5DFD3"/>
            </a:solidFill>
          </p:spPr>
          <p:txBody>
            <a:bodyPr/>
            <a:lstStyle/>
            <a:p>
              <a:endParaRPr lang="en-US"/>
            </a:p>
          </p:txBody>
        </p:sp>
        <p:sp>
          <p:nvSpPr>
            <p:cNvPr id="8" name="TextBox 8"/>
            <p:cNvSpPr txBox="1"/>
            <p:nvPr/>
          </p:nvSpPr>
          <p:spPr>
            <a:xfrm>
              <a:off x="0" y="-38100"/>
              <a:ext cx="1010559" cy="271372"/>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334368" y="967146"/>
            <a:ext cx="3501552" cy="1102696"/>
            <a:chOff x="0" y="-32513"/>
            <a:chExt cx="922219" cy="290422"/>
          </a:xfrm>
        </p:grpSpPr>
        <p:sp>
          <p:nvSpPr>
            <p:cNvPr id="10" name="Freeform 10"/>
            <p:cNvSpPr/>
            <p:nvPr/>
          </p:nvSpPr>
          <p:spPr>
            <a:xfrm>
              <a:off x="0" y="0"/>
              <a:ext cx="922219" cy="233272"/>
            </a:xfrm>
            <a:custGeom>
              <a:avLst/>
              <a:gdLst/>
              <a:ahLst/>
              <a:cxnLst/>
              <a:rect l="l" t="t" r="r" b="b"/>
              <a:pathLst>
                <a:path w="922219" h="233272">
                  <a:moveTo>
                    <a:pt x="55275" y="0"/>
                  </a:moveTo>
                  <a:lnTo>
                    <a:pt x="866945" y="0"/>
                  </a:lnTo>
                  <a:cubicBezTo>
                    <a:pt x="881604" y="0"/>
                    <a:pt x="895664" y="5824"/>
                    <a:pt x="906030" y="16190"/>
                  </a:cubicBezTo>
                  <a:cubicBezTo>
                    <a:pt x="916396" y="26556"/>
                    <a:pt x="922219" y="40615"/>
                    <a:pt x="922219" y="55275"/>
                  </a:cubicBezTo>
                  <a:lnTo>
                    <a:pt x="922219" y="177997"/>
                  </a:lnTo>
                  <a:cubicBezTo>
                    <a:pt x="922219" y="192657"/>
                    <a:pt x="916396" y="206716"/>
                    <a:pt x="906030" y="217082"/>
                  </a:cubicBezTo>
                  <a:cubicBezTo>
                    <a:pt x="895664" y="227449"/>
                    <a:pt x="881604" y="233272"/>
                    <a:pt x="866945" y="233272"/>
                  </a:cubicBezTo>
                  <a:lnTo>
                    <a:pt x="55275" y="233272"/>
                  </a:lnTo>
                  <a:cubicBezTo>
                    <a:pt x="40615" y="233272"/>
                    <a:pt x="26556" y="227449"/>
                    <a:pt x="16190" y="217082"/>
                  </a:cubicBezTo>
                  <a:cubicBezTo>
                    <a:pt x="5824" y="206716"/>
                    <a:pt x="0" y="192657"/>
                    <a:pt x="0" y="177997"/>
                  </a:cubicBezTo>
                  <a:lnTo>
                    <a:pt x="0" y="55275"/>
                  </a:lnTo>
                  <a:cubicBezTo>
                    <a:pt x="0" y="40615"/>
                    <a:pt x="5824" y="26556"/>
                    <a:pt x="16190" y="16190"/>
                  </a:cubicBezTo>
                  <a:cubicBezTo>
                    <a:pt x="26556" y="5824"/>
                    <a:pt x="40615" y="0"/>
                    <a:pt x="55275" y="0"/>
                  </a:cubicBezTo>
                  <a:close/>
                </a:path>
              </a:pathLst>
            </a:custGeom>
            <a:solidFill>
              <a:srgbClr val="FF914D"/>
            </a:solidFill>
          </p:spPr>
          <p:txBody>
            <a:bodyPr/>
            <a:lstStyle/>
            <a:p>
              <a:endParaRPr lang="en-US"/>
            </a:p>
          </p:txBody>
        </p:sp>
        <p:sp>
          <p:nvSpPr>
            <p:cNvPr id="11" name="TextBox 11"/>
            <p:cNvSpPr txBox="1"/>
            <p:nvPr/>
          </p:nvSpPr>
          <p:spPr>
            <a:xfrm>
              <a:off x="0" y="-32513"/>
              <a:ext cx="922219" cy="290422"/>
            </a:xfrm>
            <a:prstGeom prst="rect">
              <a:avLst/>
            </a:prstGeom>
          </p:spPr>
          <p:txBody>
            <a:bodyPr lIns="50800" tIns="50800" rIns="50800" bIns="50800" rtlCol="0" anchor="ctr"/>
            <a:lstStyle/>
            <a:p>
              <a:pPr algn="ctr">
                <a:lnSpc>
                  <a:spcPts val="4480"/>
                </a:lnSpc>
              </a:pPr>
              <a:r>
                <a:rPr lang="vi-VN" sz="3600" dirty="0">
                  <a:solidFill>
                    <a:srgbClr val="FFFFFF"/>
                  </a:solidFill>
                  <a:latin typeface="Times New Roman" panose="02020603050405020304" pitchFamily="18" charset="0"/>
                  <a:ea typeface="Hero"/>
                  <a:cs typeface="Times New Roman" panose="02020603050405020304" pitchFamily="18" charset="0"/>
                  <a:sym typeface="Hero"/>
                </a:rPr>
                <a:t>CHƯƠNG 1</a:t>
              </a:r>
              <a:endParaRPr lang="en-US" sz="3600" dirty="0">
                <a:solidFill>
                  <a:srgbClr val="FFFFFF"/>
                </a:solidFill>
                <a:latin typeface="Times New Roman" panose="02020603050405020304" pitchFamily="18" charset="0"/>
                <a:ea typeface="Hero"/>
                <a:cs typeface="Times New Roman" panose="02020603050405020304" pitchFamily="18" charset="0"/>
                <a:sym typeface="Hero"/>
              </a:endParaRPr>
            </a:p>
          </p:txBody>
        </p:sp>
      </p:grpSp>
      <p:grpSp>
        <p:nvGrpSpPr>
          <p:cNvPr id="12" name="Group 12"/>
          <p:cNvGrpSpPr/>
          <p:nvPr/>
        </p:nvGrpSpPr>
        <p:grpSpPr>
          <a:xfrm rot="-2700000">
            <a:off x="17340181" y="-38345"/>
            <a:ext cx="1822601" cy="1822601"/>
            <a:chOff x="0" y="0"/>
            <a:chExt cx="336244" cy="336244"/>
          </a:xfrm>
        </p:grpSpPr>
        <p:sp>
          <p:nvSpPr>
            <p:cNvPr id="13" name="Freeform 13"/>
            <p:cNvSpPr/>
            <p:nvPr/>
          </p:nvSpPr>
          <p:spPr>
            <a:xfrm>
              <a:off x="0" y="0"/>
              <a:ext cx="336244" cy="336244"/>
            </a:xfrm>
            <a:custGeom>
              <a:avLst/>
              <a:gdLst/>
              <a:ahLst/>
              <a:cxnLst/>
              <a:rect l="l" t="t" r="r" b="b"/>
              <a:pathLst>
                <a:path w="336244" h="336244">
                  <a:moveTo>
                    <a:pt x="127432" y="0"/>
                  </a:moveTo>
                  <a:lnTo>
                    <a:pt x="208812" y="0"/>
                  </a:lnTo>
                  <a:cubicBezTo>
                    <a:pt x="242609" y="0"/>
                    <a:pt x="275022" y="13426"/>
                    <a:pt x="298920" y="37324"/>
                  </a:cubicBezTo>
                  <a:cubicBezTo>
                    <a:pt x="322818" y="61222"/>
                    <a:pt x="336244" y="93635"/>
                    <a:pt x="336244" y="127432"/>
                  </a:cubicBezTo>
                  <a:lnTo>
                    <a:pt x="336244" y="208812"/>
                  </a:lnTo>
                  <a:cubicBezTo>
                    <a:pt x="336244" y="242609"/>
                    <a:pt x="322818" y="275022"/>
                    <a:pt x="298920" y="298920"/>
                  </a:cubicBezTo>
                  <a:cubicBezTo>
                    <a:pt x="275022" y="322818"/>
                    <a:pt x="242609" y="336244"/>
                    <a:pt x="208812" y="336244"/>
                  </a:cubicBezTo>
                  <a:lnTo>
                    <a:pt x="127432" y="336244"/>
                  </a:lnTo>
                  <a:cubicBezTo>
                    <a:pt x="93635" y="336244"/>
                    <a:pt x="61222" y="322818"/>
                    <a:pt x="37324" y="298920"/>
                  </a:cubicBezTo>
                  <a:cubicBezTo>
                    <a:pt x="13426" y="275022"/>
                    <a:pt x="0" y="242609"/>
                    <a:pt x="0" y="208812"/>
                  </a:cubicBezTo>
                  <a:lnTo>
                    <a:pt x="0" y="127432"/>
                  </a:lnTo>
                  <a:cubicBezTo>
                    <a:pt x="0" y="93635"/>
                    <a:pt x="13426" y="61222"/>
                    <a:pt x="37324" y="37324"/>
                  </a:cubicBezTo>
                  <a:cubicBezTo>
                    <a:pt x="61222" y="13426"/>
                    <a:pt x="93635" y="0"/>
                    <a:pt x="127432" y="0"/>
                  </a:cubicBezTo>
                  <a:close/>
                </a:path>
              </a:pathLst>
            </a:custGeom>
            <a:solidFill>
              <a:srgbClr val="FF914D"/>
            </a:solidFill>
          </p:spPr>
          <p:txBody>
            <a:bodyPr/>
            <a:lstStyle/>
            <a:p>
              <a:endParaRPr lang="en-US"/>
            </a:p>
          </p:txBody>
        </p:sp>
        <p:sp>
          <p:nvSpPr>
            <p:cNvPr id="14" name="TextBox 14"/>
            <p:cNvSpPr txBox="1"/>
            <p:nvPr/>
          </p:nvSpPr>
          <p:spPr>
            <a:xfrm>
              <a:off x="0" y="-38100"/>
              <a:ext cx="336244" cy="374344"/>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5400000">
            <a:off x="8382420" y="2316982"/>
            <a:ext cx="1523159" cy="16230600"/>
            <a:chOff x="0" y="0"/>
            <a:chExt cx="281001" cy="2994316"/>
          </a:xfrm>
        </p:grpSpPr>
        <p:sp>
          <p:nvSpPr>
            <p:cNvPr id="17" name="Freeform 17"/>
            <p:cNvSpPr/>
            <p:nvPr/>
          </p:nvSpPr>
          <p:spPr>
            <a:xfrm>
              <a:off x="0" y="0"/>
              <a:ext cx="281001" cy="2994316"/>
            </a:xfrm>
            <a:custGeom>
              <a:avLst/>
              <a:gdLst/>
              <a:ahLst/>
              <a:cxnLst/>
              <a:rect l="l" t="t" r="r" b="b"/>
              <a:pathLst>
                <a:path w="281001" h="2994316">
                  <a:moveTo>
                    <a:pt x="140501" y="0"/>
                  </a:moveTo>
                  <a:lnTo>
                    <a:pt x="140501" y="0"/>
                  </a:lnTo>
                  <a:cubicBezTo>
                    <a:pt x="177764" y="0"/>
                    <a:pt x="213501" y="14803"/>
                    <a:pt x="239850" y="41152"/>
                  </a:cubicBezTo>
                  <a:cubicBezTo>
                    <a:pt x="266199" y="67501"/>
                    <a:pt x="281001" y="103238"/>
                    <a:pt x="281001" y="140501"/>
                  </a:cubicBezTo>
                  <a:lnTo>
                    <a:pt x="281001" y="2853816"/>
                  </a:lnTo>
                  <a:cubicBezTo>
                    <a:pt x="281001" y="2931412"/>
                    <a:pt x="218097" y="2994316"/>
                    <a:pt x="140501" y="2994316"/>
                  </a:cubicBezTo>
                  <a:lnTo>
                    <a:pt x="140501" y="2994316"/>
                  </a:lnTo>
                  <a:cubicBezTo>
                    <a:pt x="62904" y="2994316"/>
                    <a:pt x="0" y="2931412"/>
                    <a:pt x="0" y="2853816"/>
                  </a:cubicBezTo>
                  <a:lnTo>
                    <a:pt x="0" y="140501"/>
                  </a:lnTo>
                  <a:cubicBezTo>
                    <a:pt x="0" y="62904"/>
                    <a:pt x="62904" y="0"/>
                    <a:pt x="140501" y="0"/>
                  </a:cubicBezTo>
                  <a:close/>
                </a:path>
              </a:pathLst>
            </a:custGeom>
            <a:solidFill>
              <a:srgbClr val="FF914D"/>
            </a:solidFill>
          </p:spPr>
          <p:txBody>
            <a:bodyPr/>
            <a:lstStyle/>
            <a:p>
              <a:endParaRPr lang="en-US"/>
            </a:p>
          </p:txBody>
        </p:sp>
        <p:sp>
          <p:nvSpPr>
            <p:cNvPr id="18" name="TextBox 18"/>
            <p:cNvSpPr txBox="1"/>
            <p:nvPr/>
          </p:nvSpPr>
          <p:spPr>
            <a:xfrm>
              <a:off x="0" y="-38100"/>
              <a:ext cx="281001" cy="3032416"/>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998953" y="3499396"/>
            <a:ext cx="3836967" cy="885705"/>
            <a:chOff x="0" y="0"/>
            <a:chExt cx="1010559" cy="233272"/>
          </a:xfrm>
        </p:grpSpPr>
        <p:sp>
          <p:nvSpPr>
            <p:cNvPr id="20" name="Freeform 20"/>
            <p:cNvSpPr/>
            <p:nvPr/>
          </p:nvSpPr>
          <p:spPr>
            <a:xfrm>
              <a:off x="0" y="0"/>
              <a:ext cx="1010559" cy="233272"/>
            </a:xfrm>
            <a:custGeom>
              <a:avLst/>
              <a:gdLst/>
              <a:ahLst/>
              <a:cxnLst/>
              <a:rect l="l" t="t" r="r" b="b"/>
              <a:pathLst>
                <a:path w="1010559" h="233272">
                  <a:moveTo>
                    <a:pt x="50443" y="0"/>
                  </a:moveTo>
                  <a:lnTo>
                    <a:pt x="960116" y="0"/>
                  </a:lnTo>
                  <a:cubicBezTo>
                    <a:pt x="987975" y="0"/>
                    <a:pt x="1010559" y="22584"/>
                    <a:pt x="1010559" y="50443"/>
                  </a:cubicBezTo>
                  <a:lnTo>
                    <a:pt x="1010559" y="182829"/>
                  </a:lnTo>
                  <a:cubicBezTo>
                    <a:pt x="1010559" y="210688"/>
                    <a:pt x="987975" y="233272"/>
                    <a:pt x="960116" y="233272"/>
                  </a:cubicBezTo>
                  <a:lnTo>
                    <a:pt x="50443" y="233272"/>
                  </a:lnTo>
                  <a:cubicBezTo>
                    <a:pt x="22584" y="233272"/>
                    <a:pt x="0" y="210688"/>
                    <a:pt x="0" y="182829"/>
                  </a:cubicBezTo>
                  <a:lnTo>
                    <a:pt x="0" y="50443"/>
                  </a:lnTo>
                  <a:cubicBezTo>
                    <a:pt x="0" y="22584"/>
                    <a:pt x="22584" y="0"/>
                    <a:pt x="50443" y="0"/>
                  </a:cubicBezTo>
                  <a:close/>
                </a:path>
              </a:pathLst>
            </a:custGeom>
            <a:solidFill>
              <a:srgbClr val="E5DFD3"/>
            </a:solidFill>
          </p:spPr>
          <p:txBody>
            <a:bodyPr/>
            <a:lstStyle/>
            <a:p>
              <a:endParaRPr lang="en-US"/>
            </a:p>
          </p:txBody>
        </p:sp>
        <p:sp>
          <p:nvSpPr>
            <p:cNvPr id="21" name="TextBox 21"/>
            <p:cNvSpPr txBox="1"/>
            <p:nvPr/>
          </p:nvSpPr>
          <p:spPr>
            <a:xfrm>
              <a:off x="0" y="-38100"/>
              <a:ext cx="1010559" cy="271372"/>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219200" y="3390900"/>
            <a:ext cx="3501552" cy="1102696"/>
            <a:chOff x="0" y="-38100"/>
            <a:chExt cx="922219" cy="290422"/>
          </a:xfrm>
        </p:grpSpPr>
        <p:sp>
          <p:nvSpPr>
            <p:cNvPr id="23" name="Freeform 23"/>
            <p:cNvSpPr/>
            <p:nvPr/>
          </p:nvSpPr>
          <p:spPr>
            <a:xfrm>
              <a:off x="0" y="-7814"/>
              <a:ext cx="922219" cy="233272"/>
            </a:xfrm>
            <a:custGeom>
              <a:avLst/>
              <a:gdLst/>
              <a:ahLst/>
              <a:cxnLst/>
              <a:rect l="l" t="t" r="r" b="b"/>
              <a:pathLst>
                <a:path w="922219" h="233272">
                  <a:moveTo>
                    <a:pt x="55275" y="0"/>
                  </a:moveTo>
                  <a:lnTo>
                    <a:pt x="866945" y="0"/>
                  </a:lnTo>
                  <a:cubicBezTo>
                    <a:pt x="881604" y="0"/>
                    <a:pt x="895664" y="5824"/>
                    <a:pt x="906030" y="16190"/>
                  </a:cubicBezTo>
                  <a:cubicBezTo>
                    <a:pt x="916396" y="26556"/>
                    <a:pt x="922219" y="40615"/>
                    <a:pt x="922219" y="55275"/>
                  </a:cubicBezTo>
                  <a:lnTo>
                    <a:pt x="922219" y="177997"/>
                  </a:lnTo>
                  <a:cubicBezTo>
                    <a:pt x="922219" y="192657"/>
                    <a:pt x="916396" y="206716"/>
                    <a:pt x="906030" y="217082"/>
                  </a:cubicBezTo>
                  <a:cubicBezTo>
                    <a:pt x="895664" y="227449"/>
                    <a:pt x="881604" y="233272"/>
                    <a:pt x="866945" y="233272"/>
                  </a:cubicBezTo>
                  <a:lnTo>
                    <a:pt x="55275" y="233272"/>
                  </a:lnTo>
                  <a:cubicBezTo>
                    <a:pt x="40615" y="233272"/>
                    <a:pt x="26556" y="227449"/>
                    <a:pt x="16190" y="217082"/>
                  </a:cubicBezTo>
                  <a:cubicBezTo>
                    <a:pt x="5824" y="206716"/>
                    <a:pt x="0" y="192657"/>
                    <a:pt x="0" y="177997"/>
                  </a:cubicBezTo>
                  <a:lnTo>
                    <a:pt x="0" y="55275"/>
                  </a:lnTo>
                  <a:cubicBezTo>
                    <a:pt x="0" y="40615"/>
                    <a:pt x="5824" y="26556"/>
                    <a:pt x="16190" y="16190"/>
                  </a:cubicBezTo>
                  <a:cubicBezTo>
                    <a:pt x="26556" y="5824"/>
                    <a:pt x="40615" y="0"/>
                    <a:pt x="55275" y="0"/>
                  </a:cubicBezTo>
                  <a:close/>
                </a:path>
              </a:pathLst>
            </a:custGeom>
            <a:solidFill>
              <a:srgbClr val="FF914D"/>
            </a:solidFill>
          </p:spPr>
          <p:txBody>
            <a:bodyPr/>
            <a:lstStyle/>
            <a:p>
              <a:endParaRPr lang="en-US" dirty="0"/>
            </a:p>
          </p:txBody>
        </p:sp>
        <p:sp>
          <p:nvSpPr>
            <p:cNvPr id="24" name="TextBox 24"/>
            <p:cNvSpPr txBox="1"/>
            <p:nvPr/>
          </p:nvSpPr>
          <p:spPr>
            <a:xfrm>
              <a:off x="0" y="-38100"/>
              <a:ext cx="922219" cy="290422"/>
            </a:xfrm>
            <a:prstGeom prst="rect">
              <a:avLst/>
            </a:prstGeom>
          </p:spPr>
          <p:txBody>
            <a:bodyPr lIns="50800" tIns="50800" rIns="50800" bIns="50800" rtlCol="0" anchor="ctr"/>
            <a:lstStyle/>
            <a:p>
              <a:pPr algn="ctr">
                <a:lnSpc>
                  <a:spcPts val="4480"/>
                </a:lnSpc>
              </a:pPr>
              <a:r>
                <a:rPr lang="vi-VN" sz="3600" dirty="0">
                  <a:solidFill>
                    <a:srgbClr val="FFFFFF"/>
                  </a:solidFill>
                  <a:latin typeface="+mj-lt"/>
                  <a:ea typeface="Hero"/>
                  <a:cs typeface="Hero"/>
                  <a:sym typeface="Hero"/>
                </a:rPr>
                <a:t>CHƯƠNG 2</a:t>
              </a:r>
              <a:endParaRPr lang="en-US" sz="3600" dirty="0">
                <a:solidFill>
                  <a:srgbClr val="FFFFFF"/>
                </a:solidFill>
                <a:latin typeface="+mj-lt"/>
                <a:ea typeface="Hero"/>
                <a:cs typeface="Hero"/>
                <a:sym typeface="Hero"/>
              </a:endParaRPr>
            </a:p>
          </p:txBody>
        </p:sp>
      </p:grpSp>
      <p:grpSp>
        <p:nvGrpSpPr>
          <p:cNvPr id="25" name="Group 19">
            <a:extLst>
              <a:ext uri="{FF2B5EF4-FFF2-40B4-BE49-F238E27FC236}">
                <a16:creationId xmlns:a16="http://schemas.microsoft.com/office/drawing/2014/main" id="{8DC6214B-BE47-DF8B-49C0-AA3B5CB47B5D}"/>
              </a:ext>
            </a:extLst>
          </p:cNvPr>
          <p:cNvGrpSpPr/>
          <p:nvPr/>
        </p:nvGrpSpPr>
        <p:grpSpPr>
          <a:xfrm>
            <a:off x="1899951" y="6241855"/>
            <a:ext cx="3836967" cy="885705"/>
            <a:chOff x="0" y="0"/>
            <a:chExt cx="1010559" cy="233272"/>
          </a:xfrm>
        </p:grpSpPr>
        <p:sp>
          <p:nvSpPr>
            <p:cNvPr id="26" name="Freeform 20">
              <a:extLst>
                <a:ext uri="{FF2B5EF4-FFF2-40B4-BE49-F238E27FC236}">
                  <a16:creationId xmlns:a16="http://schemas.microsoft.com/office/drawing/2014/main" id="{7253CA50-1AC2-F4AD-D712-E4116C9696B0}"/>
                </a:ext>
              </a:extLst>
            </p:cNvPr>
            <p:cNvSpPr/>
            <p:nvPr/>
          </p:nvSpPr>
          <p:spPr>
            <a:xfrm>
              <a:off x="0" y="0"/>
              <a:ext cx="1010559" cy="233272"/>
            </a:xfrm>
            <a:custGeom>
              <a:avLst/>
              <a:gdLst/>
              <a:ahLst/>
              <a:cxnLst/>
              <a:rect l="l" t="t" r="r" b="b"/>
              <a:pathLst>
                <a:path w="1010559" h="233272">
                  <a:moveTo>
                    <a:pt x="50443" y="0"/>
                  </a:moveTo>
                  <a:lnTo>
                    <a:pt x="960116" y="0"/>
                  </a:lnTo>
                  <a:cubicBezTo>
                    <a:pt x="987975" y="0"/>
                    <a:pt x="1010559" y="22584"/>
                    <a:pt x="1010559" y="50443"/>
                  </a:cubicBezTo>
                  <a:lnTo>
                    <a:pt x="1010559" y="182829"/>
                  </a:lnTo>
                  <a:cubicBezTo>
                    <a:pt x="1010559" y="210688"/>
                    <a:pt x="987975" y="233272"/>
                    <a:pt x="960116" y="233272"/>
                  </a:cubicBezTo>
                  <a:lnTo>
                    <a:pt x="50443" y="233272"/>
                  </a:lnTo>
                  <a:cubicBezTo>
                    <a:pt x="22584" y="233272"/>
                    <a:pt x="0" y="210688"/>
                    <a:pt x="0" y="182829"/>
                  </a:cubicBezTo>
                  <a:lnTo>
                    <a:pt x="0" y="50443"/>
                  </a:lnTo>
                  <a:cubicBezTo>
                    <a:pt x="0" y="22584"/>
                    <a:pt x="22584" y="0"/>
                    <a:pt x="50443" y="0"/>
                  </a:cubicBezTo>
                  <a:close/>
                </a:path>
              </a:pathLst>
            </a:custGeom>
            <a:solidFill>
              <a:srgbClr val="E5DFD3"/>
            </a:solidFill>
          </p:spPr>
          <p:txBody>
            <a:bodyPr/>
            <a:lstStyle/>
            <a:p>
              <a:endParaRPr lang="en-US"/>
            </a:p>
          </p:txBody>
        </p:sp>
        <p:sp>
          <p:nvSpPr>
            <p:cNvPr id="27" name="TextBox 21">
              <a:extLst>
                <a:ext uri="{FF2B5EF4-FFF2-40B4-BE49-F238E27FC236}">
                  <a16:creationId xmlns:a16="http://schemas.microsoft.com/office/drawing/2014/main" id="{210FAFFB-620A-5F72-C9B1-77A81C7E487C}"/>
                </a:ext>
              </a:extLst>
            </p:cNvPr>
            <p:cNvSpPr txBox="1"/>
            <p:nvPr/>
          </p:nvSpPr>
          <p:spPr>
            <a:xfrm>
              <a:off x="0" y="-38100"/>
              <a:ext cx="1010559" cy="271372"/>
            </a:xfrm>
            <a:prstGeom prst="rect">
              <a:avLst/>
            </a:prstGeom>
          </p:spPr>
          <p:txBody>
            <a:bodyPr lIns="50800" tIns="50800" rIns="50800" bIns="50800" rtlCol="0" anchor="ctr"/>
            <a:lstStyle/>
            <a:p>
              <a:pPr algn="ctr">
                <a:lnSpc>
                  <a:spcPts val="2659"/>
                </a:lnSpc>
              </a:pPr>
              <a:endParaRPr/>
            </a:p>
          </p:txBody>
        </p:sp>
      </p:grpSp>
      <p:grpSp>
        <p:nvGrpSpPr>
          <p:cNvPr id="28" name="Group 22">
            <a:extLst>
              <a:ext uri="{FF2B5EF4-FFF2-40B4-BE49-F238E27FC236}">
                <a16:creationId xmlns:a16="http://schemas.microsoft.com/office/drawing/2014/main" id="{DA50727B-E905-60F6-2257-1C27AC64C919}"/>
              </a:ext>
            </a:extLst>
          </p:cNvPr>
          <p:cNvGrpSpPr/>
          <p:nvPr/>
        </p:nvGrpSpPr>
        <p:grpSpPr>
          <a:xfrm>
            <a:off x="1219200" y="6148312"/>
            <a:ext cx="3501552" cy="1102696"/>
            <a:chOff x="0" y="-25159"/>
            <a:chExt cx="922219" cy="290422"/>
          </a:xfrm>
        </p:grpSpPr>
        <p:sp>
          <p:nvSpPr>
            <p:cNvPr id="29" name="Freeform 23">
              <a:extLst>
                <a:ext uri="{FF2B5EF4-FFF2-40B4-BE49-F238E27FC236}">
                  <a16:creationId xmlns:a16="http://schemas.microsoft.com/office/drawing/2014/main" id="{33FD2352-FA7C-C2EA-988F-394EDF52F2DC}"/>
                </a:ext>
              </a:extLst>
            </p:cNvPr>
            <p:cNvSpPr/>
            <p:nvPr/>
          </p:nvSpPr>
          <p:spPr>
            <a:xfrm>
              <a:off x="0" y="-1044"/>
              <a:ext cx="922219" cy="233272"/>
            </a:xfrm>
            <a:custGeom>
              <a:avLst/>
              <a:gdLst/>
              <a:ahLst/>
              <a:cxnLst/>
              <a:rect l="l" t="t" r="r" b="b"/>
              <a:pathLst>
                <a:path w="922219" h="233272">
                  <a:moveTo>
                    <a:pt x="55275" y="0"/>
                  </a:moveTo>
                  <a:lnTo>
                    <a:pt x="866945" y="0"/>
                  </a:lnTo>
                  <a:cubicBezTo>
                    <a:pt x="881604" y="0"/>
                    <a:pt x="895664" y="5824"/>
                    <a:pt x="906030" y="16190"/>
                  </a:cubicBezTo>
                  <a:cubicBezTo>
                    <a:pt x="916396" y="26556"/>
                    <a:pt x="922219" y="40615"/>
                    <a:pt x="922219" y="55275"/>
                  </a:cubicBezTo>
                  <a:lnTo>
                    <a:pt x="922219" y="177997"/>
                  </a:lnTo>
                  <a:cubicBezTo>
                    <a:pt x="922219" y="192657"/>
                    <a:pt x="916396" y="206716"/>
                    <a:pt x="906030" y="217082"/>
                  </a:cubicBezTo>
                  <a:cubicBezTo>
                    <a:pt x="895664" y="227449"/>
                    <a:pt x="881604" y="233272"/>
                    <a:pt x="866945" y="233272"/>
                  </a:cubicBezTo>
                  <a:lnTo>
                    <a:pt x="55275" y="233272"/>
                  </a:lnTo>
                  <a:cubicBezTo>
                    <a:pt x="40615" y="233272"/>
                    <a:pt x="26556" y="227449"/>
                    <a:pt x="16190" y="217082"/>
                  </a:cubicBezTo>
                  <a:cubicBezTo>
                    <a:pt x="5824" y="206716"/>
                    <a:pt x="0" y="192657"/>
                    <a:pt x="0" y="177997"/>
                  </a:cubicBezTo>
                  <a:lnTo>
                    <a:pt x="0" y="55275"/>
                  </a:lnTo>
                  <a:cubicBezTo>
                    <a:pt x="0" y="40615"/>
                    <a:pt x="5824" y="26556"/>
                    <a:pt x="16190" y="16190"/>
                  </a:cubicBezTo>
                  <a:cubicBezTo>
                    <a:pt x="26556" y="5824"/>
                    <a:pt x="40615" y="0"/>
                    <a:pt x="55275" y="0"/>
                  </a:cubicBezTo>
                  <a:close/>
                </a:path>
              </a:pathLst>
            </a:custGeom>
            <a:solidFill>
              <a:srgbClr val="FF914D"/>
            </a:solidFill>
          </p:spPr>
          <p:txBody>
            <a:bodyPr/>
            <a:lstStyle/>
            <a:p>
              <a:endParaRPr lang="en-US"/>
            </a:p>
          </p:txBody>
        </p:sp>
        <p:sp>
          <p:nvSpPr>
            <p:cNvPr id="30" name="TextBox 24">
              <a:extLst>
                <a:ext uri="{FF2B5EF4-FFF2-40B4-BE49-F238E27FC236}">
                  <a16:creationId xmlns:a16="http://schemas.microsoft.com/office/drawing/2014/main" id="{9DD9BE6B-E772-1C41-444A-1B8B3E765FF4}"/>
                </a:ext>
              </a:extLst>
            </p:cNvPr>
            <p:cNvSpPr txBox="1"/>
            <p:nvPr/>
          </p:nvSpPr>
          <p:spPr>
            <a:xfrm>
              <a:off x="0" y="-25159"/>
              <a:ext cx="922219" cy="290422"/>
            </a:xfrm>
            <a:prstGeom prst="rect">
              <a:avLst/>
            </a:prstGeom>
          </p:spPr>
          <p:txBody>
            <a:bodyPr lIns="50800" tIns="50800" rIns="50800" bIns="50800" rtlCol="0" anchor="ctr"/>
            <a:lstStyle/>
            <a:p>
              <a:pPr algn="ctr">
                <a:lnSpc>
                  <a:spcPts val="4480"/>
                </a:lnSpc>
              </a:pPr>
              <a:r>
                <a:rPr lang="vi-VN" sz="3600" dirty="0">
                  <a:solidFill>
                    <a:srgbClr val="FFFFFF"/>
                  </a:solidFill>
                  <a:latin typeface="+mj-lt"/>
                  <a:ea typeface="Hero"/>
                  <a:cs typeface="Hero"/>
                  <a:sym typeface="Hero"/>
                </a:rPr>
                <a:t>CHƯƠNG 3</a:t>
              </a:r>
              <a:endParaRPr lang="en-US" sz="3600" dirty="0">
                <a:solidFill>
                  <a:srgbClr val="FFFFFF"/>
                </a:solidFill>
                <a:latin typeface="+mj-lt"/>
                <a:ea typeface="Hero"/>
                <a:cs typeface="Hero"/>
                <a:sym typeface="Hero"/>
              </a:endParaRPr>
            </a:p>
          </p:txBody>
        </p:sp>
      </p:grpSp>
      <p:sp>
        <p:nvSpPr>
          <p:cNvPr id="31" name="TextBox 10">
            <a:extLst>
              <a:ext uri="{FF2B5EF4-FFF2-40B4-BE49-F238E27FC236}">
                <a16:creationId xmlns:a16="http://schemas.microsoft.com/office/drawing/2014/main" id="{B20F9099-AD25-78D5-5EA6-29BDA6E41AE2}"/>
              </a:ext>
            </a:extLst>
          </p:cNvPr>
          <p:cNvSpPr txBox="1"/>
          <p:nvPr/>
        </p:nvSpPr>
        <p:spPr>
          <a:xfrm>
            <a:off x="7265126" y="1026735"/>
            <a:ext cx="8077200" cy="850701"/>
          </a:xfrm>
          <a:prstGeom prst="rect">
            <a:avLst/>
          </a:prstGeom>
        </p:spPr>
        <p:txBody>
          <a:bodyPr vert="horz" lIns="91440" tIns="45720" rIns="91440" bIns="45720" rtlCol="0" anchor="b">
            <a:noAutofit/>
          </a:bodyPr>
          <a:lstStyle/>
          <a:p>
            <a:pPr>
              <a:lnSpc>
                <a:spcPct val="90000"/>
              </a:lnSpc>
              <a:spcBef>
                <a:spcPct val="0"/>
              </a:spcBef>
              <a:spcAft>
                <a:spcPts val="600"/>
              </a:spcAft>
            </a:pPr>
            <a:r>
              <a:rPr lang="vi-VN" sz="4800" b="1" dirty="0">
                <a:latin typeface="+mj-lt"/>
                <a:ea typeface="+mj-ea"/>
                <a:cs typeface="+mj-cs"/>
                <a:sym typeface="Paalalabas Wide"/>
              </a:rPr>
              <a:t>PHÂN TÍCH THIẾT KẾ</a:t>
            </a:r>
            <a:endParaRPr lang="en-US" sz="4800" b="1" dirty="0">
              <a:latin typeface="+mj-lt"/>
              <a:ea typeface="+mj-ea"/>
              <a:cs typeface="+mj-cs"/>
              <a:sym typeface="Paalalabas Wide"/>
            </a:endParaRPr>
          </a:p>
        </p:txBody>
      </p:sp>
      <p:sp>
        <p:nvSpPr>
          <p:cNvPr id="32" name="TextBox 10">
            <a:extLst>
              <a:ext uri="{FF2B5EF4-FFF2-40B4-BE49-F238E27FC236}">
                <a16:creationId xmlns:a16="http://schemas.microsoft.com/office/drawing/2014/main" id="{9D4AD1CF-22F3-DA5B-A0BC-F9BC9C9CA3CC}"/>
              </a:ext>
            </a:extLst>
          </p:cNvPr>
          <p:cNvSpPr txBox="1"/>
          <p:nvPr/>
        </p:nvSpPr>
        <p:spPr>
          <a:xfrm>
            <a:off x="7265126" y="3108337"/>
            <a:ext cx="8395727" cy="1523161"/>
          </a:xfrm>
          <a:prstGeom prst="rect">
            <a:avLst/>
          </a:prstGeom>
        </p:spPr>
        <p:txBody>
          <a:bodyPr vert="horz" lIns="91440" tIns="45720" rIns="91440" bIns="45720" rtlCol="0" anchor="b">
            <a:noAutofit/>
          </a:bodyPr>
          <a:lstStyle/>
          <a:p>
            <a:pPr>
              <a:lnSpc>
                <a:spcPct val="90000"/>
              </a:lnSpc>
              <a:spcBef>
                <a:spcPct val="0"/>
              </a:spcBef>
              <a:spcAft>
                <a:spcPts val="600"/>
              </a:spcAft>
            </a:pPr>
            <a:r>
              <a:rPr lang="vi-VN" sz="4800" b="1" dirty="0">
                <a:latin typeface="+mj-lt"/>
                <a:ea typeface="+mj-ea"/>
                <a:cs typeface="+mj-cs"/>
                <a:sym typeface="Paalalabas Wide"/>
              </a:rPr>
              <a:t>XÂY DỰNG PHẦN MỀM CHO APP ĐỌC SÁCH</a:t>
            </a:r>
            <a:endParaRPr lang="en-US" sz="4800" b="1" dirty="0">
              <a:latin typeface="+mj-lt"/>
              <a:ea typeface="+mj-ea"/>
              <a:cs typeface="+mj-cs"/>
              <a:sym typeface="Paalalabas Wide"/>
            </a:endParaRPr>
          </a:p>
        </p:txBody>
      </p:sp>
      <p:sp>
        <p:nvSpPr>
          <p:cNvPr id="33" name="TextBox 10">
            <a:extLst>
              <a:ext uri="{FF2B5EF4-FFF2-40B4-BE49-F238E27FC236}">
                <a16:creationId xmlns:a16="http://schemas.microsoft.com/office/drawing/2014/main" id="{11258341-0DBD-DBE8-C37C-56F47C081F4B}"/>
              </a:ext>
            </a:extLst>
          </p:cNvPr>
          <p:cNvSpPr txBox="1"/>
          <p:nvPr/>
        </p:nvSpPr>
        <p:spPr>
          <a:xfrm>
            <a:off x="7292340" y="6254238"/>
            <a:ext cx="4137660" cy="850701"/>
          </a:xfrm>
          <a:prstGeom prst="rect">
            <a:avLst/>
          </a:prstGeom>
        </p:spPr>
        <p:txBody>
          <a:bodyPr vert="horz" lIns="91440" tIns="45720" rIns="91440" bIns="45720" rtlCol="0" anchor="b">
            <a:noAutofit/>
          </a:bodyPr>
          <a:lstStyle/>
          <a:p>
            <a:pPr>
              <a:lnSpc>
                <a:spcPct val="90000"/>
              </a:lnSpc>
              <a:spcBef>
                <a:spcPct val="0"/>
              </a:spcBef>
              <a:spcAft>
                <a:spcPts val="600"/>
              </a:spcAft>
            </a:pPr>
            <a:r>
              <a:rPr lang="vi-VN" sz="4800" b="1">
                <a:latin typeface="+mj-lt"/>
                <a:ea typeface="+mj-ea"/>
                <a:cs typeface="+mj-cs"/>
                <a:sym typeface="Paalalabas Wide"/>
              </a:rPr>
              <a:t>KẾT LUẬN</a:t>
            </a:r>
            <a:endParaRPr lang="en-US" sz="4800" b="1" dirty="0">
              <a:latin typeface="+mj-lt"/>
              <a:ea typeface="+mj-ea"/>
              <a:cs typeface="+mj-cs"/>
              <a:sym typeface="Paalalabas Wid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9E9D0-8939-D5FB-051C-B162FD9E5AEA}"/>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03AD2B0F-391D-FCC6-D338-A9DC053E4F8D}"/>
              </a:ext>
            </a:extLst>
          </p:cNvPr>
          <p:cNvSpPr txBox="1"/>
          <p:nvPr/>
        </p:nvSpPr>
        <p:spPr>
          <a:xfrm>
            <a:off x="3787695" y="569476"/>
            <a:ext cx="11760317" cy="1024768"/>
          </a:xfrm>
          <a:prstGeom prst="rect">
            <a:avLst/>
          </a:prstGeom>
        </p:spPr>
        <p:txBody>
          <a:bodyPr wrap="square" lIns="0" tIns="0" rIns="0" bIns="0" rtlCol="0" anchor="t">
            <a:spAutoFit/>
          </a:bodyPr>
          <a:lstStyle/>
          <a:p>
            <a:pPr algn="l">
              <a:lnSpc>
                <a:spcPts val="8800"/>
              </a:lnSpc>
            </a:pPr>
            <a:r>
              <a:rPr lang="vi-VN" sz="5400" b="1">
                <a:solidFill>
                  <a:srgbClr val="000000"/>
                </a:solidFill>
                <a:latin typeface="+mj-lt"/>
                <a:ea typeface="Paalalabas Wide"/>
                <a:cs typeface="Paalalabas Wide"/>
                <a:sym typeface="Paalalabas Wide"/>
              </a:rPr>
              <a:t>CHƯƠNG 1: PHÂN TÍCH THIẾT KẾ</a:t>
            </a:r>
            <a:endParaRPr lang="en-US" sz="5400" b="1" dirty="0">
              <a:solidFill>
                <a:srgbClr val="000000"/>
              </a:solidFill>
              <a:latin typeface="+mj-lt"/>
              <a:ea typeface="Paalalabas Wide"/>
              <a:cs typeface="Paalalabas Wide"/>
              <a:sym typeface="Paalalabas Wide"/>
            </a:endParaRPr>
          </a:p>
        </p:txBody>
      </p:sp>
      <p:sp>
        <p:nvSpPr>
          <p:cNvPr id="5" name="TextBox 5">
            <a:extLst>
              <a:ext uri="{FF2B5EF4-FFF2-40B4-BE49-F238E27FC236}">
                <a16:creationId xmlns:a16="http://schemas.microsoft.com/office/drawing/2014/main" id="{16CD24A0-B8B4-A592-AC11-5615A8B9ABF9}"/>
              </a:ext>
            </a:extLst>
          </p:cNvPr>
          <p:cNvSpPr txBox="1"/>
          <p:nvPr/>
        </p:nvSpPr>
        <p:spPr>
          <a:xfrm>
            <a:off x="1908789" y="3498300"/>
            <a:ext cx="10210800" cy="1263936"/>
          </a:xfrm>
          <a:prstGeom prst="rect">
            <a:avLst/>
          </a:prstGeom>
        </p:spPr>
        <p:txBody>
          <a:bodyPr wrap="square" lIns="0" tIns="0" rIns="0" bIns="0" rtlCol="0" anchor="t">
            <a:spAutoFit/>
          </a:bodyPr>
          <a:lstStyle/>
          <a:p>
            <a:pPr algn="ctr">
              <a:lnSpc>
                <a:spcPts val="3220"/>
              </a:lnSpc>
            </a:pPr>
            <a:r>
              <a:rPr lang="vi-VN" sz="4000" dirty="0">
                <a:solidFill>
                  <a:srgbClr val="000000"/>
                </a:solidFill>
                <a:latin typeface="+mj-lt"/>
                <a:ea typeface="Hero"/>
                <a:cs typeface="Hero"/>
                <a:sym typeface="Hero"/>
              </a:rPr>
              <a:t>Ứng dụng này có hai loại người dùng chính </a:t>
            </a:r>
          </a:p>
          <a:p>
            <a:pPr algn="ctr">
              <a:lnSpc>
                <a:spcPts val="3220"/>
              </a:lnSpc>
            </a:pPr>
            <a:endParaRPr lang="vi-VN" sz="4000" dirty="0">
              <a:solidFill>
                <a:srgbClr val="000000"/>
              </a:solidFill>
              <a:latin typeface="+mj-lt"/>
              <a:ea typeface="Hero"/>
              <a:cs typeface="Hero"/>
              <a:sym typeface="Hero"/>
            </a:endParaRPr>
          </a:p>
          <a:p>
            <a:pPr algn="ctr">
              <a:lnSpc>
                <a:spcPts val="3220"/>
              </a:lnSpc>
            </a:pPr>
            <a:endParaRPr lang="en-US" sz="4000" dirty="0">
              <a:solidFill>
                <a:srgbClr val="000000"/>
              </a:solidFill>
              <a:latin typeface="+mj-lt"/>
              <a:ea typeface="Hero"/>
              <a:cs typeface="Hero"/>
              <a:sym typeface="Hero"/>
            </a:endParaRPr>
          </a:p>
        </p:txBody>
      </p:sp>
      <p:grpSp>
        <p:nvGrpSpPr>
          <p:cNvPr id="6" name="Group 6">
            <a:extLst>
              <a:ext uri="{FF2B5EF4-FFF2-40B4-BE49-F238E27FC236}">
                <a16:creationId xmlns:a16="http://schemas.microsoft.com/office/drawing/2014/main" id="{4C9FDBBD-8872-CEF6-400C-CA72FA78DA81}"/>
              </a:ext>
            </a:extLst>
          </p:cNvPr>
          <p:cNvGrpSpPr/>
          <p:nvPr/>
        </p:nvGrpSpPr>
        <p:grpSpPr>
          <a:xfrm>
            <a:off x="3352800" y="2276475"/>
            <a:ext cx="7236360" cy="928352"/>
            <a:chOff x="0" y="-66675"/>
            <a:chExt cx="1763348" cy="299947"/>
          </a:xfrm>
        </p:grpSpPr>
        <p:sp>
          <p:nvSpPr>
            <p:cNvPr id="7" name="Freeform 7">
              <a:extLst>
                <a:ext uri="{FF2B5EF4-FFF2-40B4-BE49-F238E27FC236}">
                  <a16:creationId xmlns:a16="http://schemas.microsoft.com/office/drawing/2014/main" id="{EF7B69B8-668D-F8D5-649D-0D025CEAB4A4}"/>
                </a:ext>
              </a:extLst>
            </p:cNvPr>
            <p:cNvSpPr/>
            <p:nvPr/>
          </p:nvSpPr>
          <p:spPr>
            <a:xfrm>
              <a:off x="0" y="-27426"/>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sz="2000" dirty="0"/>
            </a:p>
          </p:txBody>
        </p:sp>
        <p:sp>
          <p:nvSpPr>
            <p:cNvPr id="8" name="TextBox 8">
              <a:extLst>
                <a:ext uri="{FF2B5EF4-FFF2-40B4-BE49-F238E27FC236}">
                  <a16:creationId xmlns:a16="http://schemas.microsoft.com/office/drawing/2014/main" id="{4B63BC09-7368-0361-A675-3A217619D4BD}"/>
                </a:ext>
              </a:extLst>
            </p:cNvPr>
            <p:cNvSpPr txBox="1"/>
            <p:nvPr/>
          </p:nvSpPr>
          <p:spPr>
            <a:xfrm>
              <a:off x="0" y="-66675"/>
              <a:ext cx="1763348" cy="299947"/>
            </a:xfrm>
            <a:prstGeom prst="rect">
              <a:avLst/>
            </a:prstGeom>
          </p:spPr>
          <p:txBody>
            <a:bodyPr lIns="50800" tIns="50800" rIns="50800" bIns="50800" rtlCol="0" anchor="ctr"/>
            <a:lstStyle/>
            <a:p>
              <a:pPr algn="ctr">
                <a:lnSpc>
                  <a:spcPts val="4200"/>
                </a:lnSpc>
              </a:pPr>
              <a:r>
                <a:rPr lang="vi-VN" sz="4000" dirty="0">
                  <a:solidFill>
                    <a:srgbClr val="FFFFFF"/>
                  </a:solidFill>
                  <a:latin typeface="+mj-lt"/>
                  <a:ea typeface="Hero"/>
                  <a:cs typeface="Hero"/>
                  <a:sym typeface="Hero"/>
                </a:rPr>
                <a:t>Mô tả và phân tích hệ thống</a:t>
              </a:r>
              <a:endParaRPr lang="en-US" sz="4000" dirty="0">
                <a:solidFill>
                  <a:srgbClr val="FFFFFF"/>
                </a:solidFill>
                <a:latin typeface="+mj-lt"/>
                <a:ea typeface="Hero"/>
                <a:cs typeface="Hero"/>
                <a:sym typeface="Hero"/>
              </a:endParaRPr>
            </a:p>
          </p:txBody>
        </p:sp>
      </p:grpSp>
      <p:grpSp>
        <p:nvGrpSpPr>
          <p:cNvPr id="9" name="Group 9">
            <a:extLst>
              <a:ext uri="{FF2B5EF4-FFF2-40B4-BE49-F238E27FC236}">
                <a16:creationId xmlns:a16="http://schemas.microsoft.com/office/drawing/2014/main" id="{3488D7DE-CD06-2A69-3A7E-F39BD96E1F4B}"/>
              </a:ext>
            </a:extLst>
          </p:cNvPr>
          <p:cNvGrpSpPr/>
          <p:nvPr/>
        </p:nvGrpSpPr>
        <p:grpSpPr>
          <a:xfrm>
            <a:off x="2438399" y="2248086"/>
            <a:ext cx="744020" cy="891757"/>
            <a:chOff x="0" y="-66675"/>
            <a:chExt cx="292207" cy="350230"/>
          </a:xfrm>
        </p:grpSpPr>
        <p:sp>
          <p:nvSpPr>
            <p:cNvPr id="10" name="Freeform 10">
              <a:extLst>
                <a:ext uri="{FF2B5EF4-FFF2-40B4-BE49-F238E27FC236}">
                  <a16:creationId xmlns:a16="http://schemas.microsoft.com/office/drawing/2014/main" id="{CCE6F7E5-0AFA-5464-E530-6A7AAF28624A}"/>
                </a:ext>
              </a:extLst>
            </p:cNvPr>
            <p:cNvSpPr/>
            <p:nvPr/>
          </p:nvSpPr>
          <p:spPr>
            <a:xfrm>
              <a:off x="0" y="0"/>
              <a:ext cx="292207" cy="283555"/>
            </a:xfrm>
            <a:custGeom>
              <a:avLst/>
              <a:gdLst/>
              <a:ahLst/>
              <a:cxnLst/>
              <a:rect l="l" t="t" r="r" b="b"/>
              <a:pathLst>
                <a:path w="292207" h="283555">
                  <a:moveTo>
                    <a:pt x="141777" y="0"/>
                  </a:moveTo>
                  <a:lnTo>
                    <a:pt x="150430" y="0"/>
                  </a:lnTo>
                  <a:cubicBezTo>
                    <a:pt x="188032" y="0"/>
                    <a:pt x="224093" y="14937"/>
                    <a:pt x="250682" y="41526"/>
                  </a:cubicBezTo>
                  <a:cubicBezTo>
                    <a:pt x="277270" y="68114"/>
                    <a:pt x="292207" y="104176"/>
                    <a:pt x="292207" y="141777"/>
                  </a:cubicBezTo>
                  <a:lnTo>
                    <a:pt x="292207" y="141777"/>
                  </a:lnTo>
                  <a:cubicBezTo>
                    <a:pt x="292207" y="220079"/>
                    <a:pt x="228731" y="283555"/>
                    <a:pt x="150430" y="283555"/>
                  </a:cubicBezTo>
                  <a:lnTo>
                    <a:pt x="141777" y="283555"/>
                  </a:lnTo>
                  <a:cubicBezTo>
                    <a:pt x="104176" y="283555"/>
                    <a:pt x="68114" y="268617"/>
                    <a:pt x="41526" y="242029"/>
                  </a:cubicBezTo>
                  <a:cubicBezTo>
                    <a:pt x="14937" y="215441"/>
                    <a:pt x="0" y="179379"/>
                    <a:pt x="0" y="141777"/>
                  </a:cubicBezTo>
                  <a:lnTo>
                    <a:pt x="0" y="141777"/>
                  </a:lnTo>
                  <a:cubicBezTo>
                    <a:pt x="0" y="104176"/>
                    <a:pt x="14937" y="68114"/>
                    <a:pt x="41526" y="41526"/>
                  </a:cubicBezTo>
                  <a:cubicBezTo>
                    <a:pt x="68114" y="14937"/>
                    <a:pt x="104176" y="0"/>
                    <a:pt x="141777" y="0"/>
                  </a:cubicBezTo>
                  <a:close/>
                </a:path>
              </a:pathLst>
            </a:custGeom>
            <a:solidFill>
              <a:srgbClr val="E5DFD3"/>
            </a:solidFill>
          </p:spPr>
          <p:txBody>
            <a:bodyPr/>
            <a:lstStyle/>
            <a:p>
              <a:pPr algn="ctr"/>
              <a:r>
                <a:rPr lang="vi-VN" sz="3600" b="1" dirty="0">
                  <a:latin typeface="+mj-lt"/>
                </a:rPr>
                <a:t>1</a:t>
              </a:r>
              <a:endParaRPr lang="en-US" sz="3600" b="1" dirty="0">
                <a:latin typeface="+mj-lt"/>
              </a:endParaRPr>
            </a:p>
          </p:txBody>
        </p:sp>
        <p:sp>
          <p:nvSpPr>
            <p:cNvPr id="11" name="TextBox 11">
              <a:extLst>
                <a:ext uri="{FF2B5EF4-FFF2-40B4-BE49-F238E27FC236}">
                  <a16:creationId xmlns:a16="http://schemas.microsoft.com/office/drawing/2014/main" id="{6FF57A0B-77D0-BCB4-7058-8AB11871AE1B}"/>
                </a:ext>
              </a:extLst>
            </p:cNvPr>
            <p:cNvSpPr txBox="1"/>
            <p:nvPr/>
          </p:nvSpPr>
          <p:spPr>
            <a:xfrm>
              <a:off x="0" y="-66675"/>
              <a:ext cx="292207" cy="350230"/>
            </a:xfrm>
            <a:prstGeom prst="rect">
              <a:avLst/>
            </a:prstGeom>
          </p:spPr>
          <p:txBody>
            <a:bodyPr lIns="50800" tIns="50800" rIns="50800" bIns="50800" rtlCol="0" anchor="ctr"/>
            <a:lstStyle/>
            <a:p>
              <a:pPr algn="ctr">
                <a:lnSpc>
                  <a:spcPts val="4200"/>
                </a:lnSpc>
              </a:pPr>
              <a:endParaRPr/>
            </a:p>
          </p:txBody>
        </p:sp>
      </p:grpSp>
      <p:grpSp>
        <p:nvGrpSpPr>
          <p:cNvPr id="23" name="Group 23">
            <a:extLst>
              <a:ext uri="{FF2B5EF4-FFF2-40B4-BE49-F238E27FC236}">
                <a16:creationId xmlns:a16="http://schemas.microsoft.com/office/drawing/2014/main" id="{4C552FEE-9560-E6F4-5239-6C9F88CFAC9D}"/>
              </a:ext>
            </a:extLst>
          </p:cNvPr>
          <p:cNvGrpSpPr/>
          <p:nvPr/>
        </p:nvGrpSpPr>
        <p:grpSpPr>
          <a:xfrm rot="-2700000">
            <a:off x="2610899" y="896400"/>
            <a:ext cx="832903" cy="832903"/>
            <a:chOff x="0" y="0"/>
            <a:chExt cx="153659" cy="153659"/>
          </a:xfrm>
        </p:grpSpPr>
        <p:sp>
          <p:nvSpPr>
            <p:cNvPr id="24" name="Freeform 24">
              <a:extLst>
                <a:ext uri="{FF2B5EF4-FFF2-40B4-BE49-F238E27FC236}">
                  <a16:creationId xmlns:a16="http://schemas.microsoft.com/office/drawing/2014/main" id="{CF42FC16-CB4D-5426-A4F3-6DCD11725CF8}"/>
                </a:ext>
              </a:extLst>
            </p:cNvPr>
            <p:cNvSpPr/>
            <p:nvPr/>
          </p:nvSpPr>
          <p:spPr>
            <a:xfrm>
              <a:off x="0" y="0"/>
              <a:ext cx="153659" cy="153659"/>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25" name="TextBox 25">
              <a:extLst>
                <a:ext uri="{FF2B5EF4-FFF2-40B4-BE49-F238E27FC236}">
                  <a16:creationId xmlns:a16="http://schemas.microsoft.com/office/drawing/2014/main" id="{B82A835F-162F-99D8-3460-34A549667419}"/>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a:extLst>
              <a:ext uri="{FF2B5EF4-FFF2-40B4-BE49-F238E27FC236}">
                <a16:creationId xmlns:a16="http://schemas.microsoft.com/office/drawing/2014/main" id="{48E249DE-0CF0-CDBC-B1D7-96B3518E8A2B}"/>
              </a:ext>
            </a:extLst>
          </p:cNvPr>
          <p:cNvSpPr txBox="1"/>
          <p:nvPr/>
        </p:nvSpPr>
        <p:spPr>
          <a:xfrm rot="18900000">
            <a:off x="-1069915" y="1812192"/>
            <a:ext cx="4658356" cy="4864876"/>
          </a:xfrm>
          <a:prstGeom prst="rect">
            <a:avLst/>
          </a:prstGeom>
        </p:spPr>
        <p:txBody>
          <a:bodyPr lIns="50800" tIns="50800" rIns="50800" bIns="50800" rtlCol="0" anchor="ctr"/>
          <a:lstStyle/>
          <a:p>
            <a:pPr algn="ctr">
              <a:lnSpc>
                <a:spcPts val="2659"/>
              </a:lnSpc>
              <a:spcBef>
                <a:spcPct val="0"/>
              </a:spcBef>
            </a:pPr>
            <a:endParaRPr/>
          </a:p>
        </p:txBody>
      </p:sp>
      <p:sp>
        <p:nvSpPr>
          <p:cNvPr id="12" name="Rectangle: Rounded Corners 11">
            <a:extLst>
              <a:ext uri="{FF2B5EF4-FFF2-40B4-BE49-F238E27FC236}">
                <a16:creationId xmlns:a16="http://schemas.microsoft.com/office/drawing/2014/main" id="{60CBAD91-C851-5B3C-9E8F-16791310FE43}"/>
              </a:ext>
            </a:extLst>
          </p:cNvPr>
          <p:cNvSpPr/>
          <p:nvPr/>
        </p:nvSpPr>
        <p:spPr>
          <a:xfrm>
            <a:off x="1908789" y="4241485"/>
            <a:ext cx="5029201" cy="990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b="1" dirty="0">
                <a:solidFill>
                  <a:schemeClr val="tx1"/>
                </a:solidFill>
                <a:latin typeface="+mj-lt"/>
              </a:rPr>
              <a:t>USER (NGƯỜI DÙNG)</a:t>
            </a:r>
            <a:endParaRPr lang="en-US" sz="3600" b="1" dirty="0">
              <a:solidFill>
                <a:schemeClr val="tx1"/>
              </a:solidFill>
              <a:latin typeface="+mj-lt"/>
            </a:endParaRPr>
          </a:p>
        </p:txBody>
      </p:sp>
      <p:sp>
        <p:nvSpPr>
          <p:cNvPr id="32" name="Rectangle: Rounded Corners 31">
            <a:extLst>
              <a:ext uri="{FF2B5EF4-FFF2-40B4-BE49-F238E27FC236}">
                <a16:creationId xmlns:a16="http://schemas.microsoft.com/office/drawing/2014/main" id="{4B3DCC9C-4AD2-039B-75B8-7CC9753B11E1}"/>
              </a:ext>
            </a:extLst>
          </p:cNvPr>
          <p:cNvSpPr/>
          <p:nvPr/>
        </p:nvSpPr>
        <p:spPr>
          <a:xfrm>
            <a:off x="10665359" y="4293833"/>
            <a:ext cx="5870041" cy="990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b="1" dirty="0">
                <a:solidFill>
                  <a:schemeClr val="tx1"/>
                </a:solidFill>
                <a:latin typeface="+mj-lt"/>
              </a:rPr>
              <a:t>ADMIN (QUẢN TRỊ VIÊN)</a:t>
            </a:r>
            <a:endParaRPr lang="en-US" sz="3600" b="1" dirty="0">
              <a:solidFill>
                <a:schemeClr val="tx1"/>
              </a:solidFill>
              <a:latin typeface="+mj-lt"/>
            </a:endParaRPr>
          </a:p>
        </p:txBody>
      </p:sp>
      <p:cxnSp>
        <p:nvCxnSpPr>
          <p:cNvPr id="34" name="Straight Connector 33">
            <a:extLst>
              <a:ext uri="{FF2B5EF4-FFF2-40B4-BE49-F238E27FC236}">
                <a16:creationId xmlns:a16="http://schemas.microsoft.com/office/drawing/2014/main" id="{84CD48ED-82D0-DB69-650C-95D3A8DA4416}"/>
              </a:ext>
            </a:extLst>
          </p:cNvPr>
          <p:cNvCxnSpPr/>
          <p:nvPr/>
        </p:nvCxnSpPr>
        <p:spPr>
          <a:xfrm>
            <a:off x="4118591" y="5242971"/>
            <a:ext cx="0" cy="1737360"/>
          </a:xfrm>
          <a:prstGeom prst="line">
            <a:avLst/>
          </a:prstGeom>
          <a:ln w="635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6A28CBAD-EF45-EF13-631C-2681A481C319}"/>
              </a:ext>
            </a:extLst>
          </p:cNvPr>
          <p:cNvCxnSpPr/>
          <p:nvPr/>
        </p:nvCxnSpPr>
        <p:spPr>
          <a:xfrm>
            <a:off x="13600379" y="5284433"/>
            <a:ext cx="0" cy="1737360"/>
          </a:xfrm>
          <a:prstGeom prst="line">
            <a:avLst/>
          </a:prstGeom>
          <a:ln w="635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6D2420A-1655-62D9-23C8-5F467F106802}"/>
              </a:ext>
            </a:extLst>
          </p:cNvPr>
          <p:cNvCxnSpPr>
            <a:cxnSpLocks/>
          </p:cNvCxnSpPr>
          <p:nvPr/>
        </p:nvCxnSpPr>
        <p:spPr>
          <a:xfrm flipH="1">
            <a:off x="4118590" y="6687474"/>
            <a:ext cx="914400" cy="0"/>
          </a:xfrm>
          <a:prstGeom prst="line">
            <a:avLst/>
          </a:prstGeom>
          <a:ln w="635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AB1D110-1A06-B190-9897-7F458B7F1077}"/>
              </a:ext>
            </a:extLst>
          </p:cNvPr>
          <p:cNvCxnSpPr>
            <a:cxnSpLocks/>
          </p:cNvCxnSpPr>
          <p:nvPr/>
        </p:nvCxnSpPr>
        <p:spPr>
          <a:xfrm flipH="1">
            <a:off x="12685979" y="6687474"/>
            <a:ext cx="914400" cy="0"/>
          </a:xfrm>
          <a:prstGeom prst="line">
            <a:avLst/>
          </a:prstGeom>
          <a:ln w="63500"/>
        </p:spPr>
        <p:style>
          <a:lnRef idx="1">
            <a:schemeClr val="dk1"/>
          </a:lnRef>
          <a:fillRef idx="0">
            <a:schemeClr val="dk1"/>
          </a:fillRef>
          <a:effectRef idx="0">
            <a:schemeClr val="dk1"/>
          </a:effectRef>
          <a:fontRef idx="minor">
            <a:schemeClr val="tx1"/>
          </a:fontRef>
        </p:style>
      </p:cxnSp>
      <p:sp>
        <p:nvSpPr>
          <p:cNvPr id="40" name="TextBox 5">
            <a:extLst>
              <a:ext uri="{FF2B5EF4-FFF2-40B4-BE49-F238E27FC236}">
                <a16:creationId xmlns:a16="http://schemas.microsoft.com/office/drawing/2014/main" id="{91C936D9-17CA-AF33-18F8-D0BC26E76742}"/>
              </a:ext>
            </a:extLst>
          </p:cNvPr>
          <p:cNvSpPr txBox="1"/>
          <p:nvPr/>
        </p:nvSpPr>
        <p:spPr>
          <a:xfrm>
            <a:off x="6890132" y="4960687"/>
            <a:ext cx="3962401" cy="439929"/>
          </a:xfrm>
          <a:prstGeom prst="rect">
            <a:avLst/>
          </a:prstGeom>
        </p:spPr>
        <p:txBody>
          <a:bodyPr wrap="square" lIns="0" tIns="0" rIns="0" bIns="0" rtlCol="0" anchor="t">
            <a:spAutoFit/>
          </a:bodyPr>
          <a:lstStyle/>
          <a:p>
            <a:pPr algn="ctr">
              <a:lnSpc>
                <a:spcPts val="3220"/>
              </a:lnSpc>
            </a:pPr>
            <a:r>
              <a:rPr lang="vi-VN" sz="4000" b="1" dirty="0">
                <a:solidFill>
                  <a:schemeClr val="accent6"/>
                </a:solidFill>
                <a:latin typeface="+mj-lt"/>
                <a:ea typeface="Hero"/>
                <a:cs typeface="Hero"/>
                <a:sym typeface="Hero"/>
              </a:rPr>
              <a:t>Tính năng</a:t>
            </a:r>
            <a:endParaRPr lang="en-US" sz="4000" b="1" dirty="0">
              <a:solidFill>
                <a:schemeClr val="accent6"/>
              </a:solidFill>
              <a:latin typeface="+mj-lt"/>
              <a:ea typeface="Hero"/>
              <a:cs typeface="Hero"/>
              <a:sym typeface="Hero"/>
            </a:endParaRPr>
          </a:p>
        </p:txBody>
      </p:sp>
      <p:sp>
        <p:nvSpPr>
          <p:cNvPr id="42" name="TextBox 5">
            <a:extLst>
              <a:ext uri="{FF2B5EF4-FFF2-40B4-BE49-F238E27FC236}">
                <a16:creationId xmlns:a16="http://schemas.microsoft.com/office/drawing/2014/main" id="{B2342461-6BC7-B8DC-CCDB-02FAA42B8FB6}"/>
              </a:ext>
            </a:extLst>
          </p:cNvPr>
          <p:cNvSpPr txBox="1"/>
          <p:nvPr/>
        </p:nvSpPr>
        <p:spPr>
          <a:xfrm>
            <a:off x="5904179" y="6467510"/>
            <a:ext cx="5870041" cy="413511"/>
          </a:xfrm>
          <a:prstGeom prst="rect">
            <a:avLst/>
          </a:prstGeom>
        </p:spPr>
        <p:txBody>
          <a:bodyPr wrap="square" lIns="0" tIns="0" rIns="0" bIns="0" rtlCol="0" anchor="t">
            <a:spAutoFit/>
          </a:bodyPr>
          <a:lstStyle/>
          <a:p>
            <a:pPr algn="ctr">
              <a:lnSpc>
                <a:spcPts val="3220"/>
              </a:lnSpc>
            </a:pPr>
            <a:r>
              <a:rPr lang="vi-VN" sz="3200" dirty="0">
                <a:solidFill>
                  <a:schemeClr val="accent6"/>
                </a:solidFill>
                <a:latin typeface="+mj-lt"/>
                <a:ea typeface="Hero"/>
                <a:cs typeface="Hero"/>
                <a:sym typeface="Hero"/>
              </a:rPr>
              <a:t>- Đăng nhập và Đăng ký</a:t>
            </a:r>
            <a:endParaRPr lang="en-US" sz="3200" dirty="0">
              <a:solidFill>
                <a:schemeClr val="accent6"/>
              </a:solidFill>
              <a:latin typeface="+mj-lt"/>
              <a:ea typeface="Hero"/>
              <a:cs typeface="Hero"/>
              <a:sym typeface="Hero"/>
            </a:endParaRPr>
          </a:p>
        </p:txBody>
      </p:sp>
      <p:sp>
        <p:nvSpPr>
          <p:cNvPr id="43" name="TextBox 5">
            <a:extLst>
              <a:ext uri="{FF2B5EF4-FFF2-40B4-BE49-F238E27FC236}">
                <a16:creationId xmlns:a16="http://schemas.microsoft.com/office/drawing/2014/main" id="{FBC0654F-7C8E-BCC5-EBBA-23A72A84DCFA}"/>
              </a:ext>
            </a:extLst>
          </p:cNvPr>
          <p:cNvSpPr txBox="1"/>
          <p:nvPr/>
        </p:nvSpPr>
        <p:spPr>
          <a:xfrm>
            <a:off x="12572999" y="7611601"/>
            <a:ext cx="3962401" cy="2467983"/>
          </a:xfrm>
          <a:prstGeom prst="rect">
            <a:avLst/>
          </a:prstGeom>
        </p:spPr>
        <p:txBody>
          <a:bodyPr wrap="square" lIns="0" tIns="0" rIns="0" bIns="0" rtlCol="0" anchor="t">
            <a:spAutoFit/>
          </a:bodyPr>
          <a:lstStyle/>
          <a:p>
            <a:pPr marL="571500" indent="-571500">
              <a:lnSpc>
                <a:spcPts val="3220"/>
              </a:lnSpc>
              <a:buFont typeface="Arial" panose="020B0604020202020204" pitchFamily="34" charset="0"/>
              <a:buChar char="•"/>
            </a:pPr>
            <a:r>
              <a:rPr lang="vi-VN" sz="3200" dirty="0">
                <a:solidFill>
                  <a:schemeClr val="accent6"/>
                </a:solidFill>
                <a:latin typeface="+mj-lt"/>
                <a:ea typeface="Hero"/>
                <a:cs typeface="Hero"/>
                <a:sym typeface="Hero"/>
              </a:rPr>
              <a:t>Thêm Sách</a:t>
            </a:r>
          </a:p>
          <a:p>
            <a:pPr marL="571500" indent="-571500">
              <a:lnSpc>
                <a:spcPts val="3220"/>
              </a:lnSpc>
              <a:buFont typeface="Arial" panose="020B0604020202020204" pitchFamily="34" charset="0"/>
              <a:buChar char="•"/>
            </a:pPr>
            <a:r>
              <a:rPr lang="vi-VN" sz="3200" dirty="0">
                <a:solidFill>
                  <a:schemeClr val="accent6"/>
                </a:solidFill>
                <a:latin typeface="+mj-lt"/>
                <a:ea typeface="Hero"/>
                <a:cs typeface="Hero"/>
                <a:sym typeface="Hero"/>
              </a:rPr>
              <a:t>Đọc Sách</a:t>
            </a:r>
          </a:p>
          <a:p>
            <a:pPr marL="571500" indent="-571500">
              <a:lnSpc>
                <a:spcPts val="3220"/>
              </a:lnSpc>
              <a:buFont typeface="Arial" panose="020B0604020202020204" pitchFamily="34" charset="0"/>
              <a:buChar char="•"/>
            </a:pPr>
            <a:r>
              <a:rPr lang="vi-VN" sz="3200" dirty="0">
                <a:solidFill>
                  <a:schemeClr val="accent6"/>
                </a:solidFill>
                <a:latin typeface="+mj-lt"/>
                <a:ea typeface="Hero"/>
                <a:cs typeface="Hero"/>
                <a:sym typeface="Hero"/>
              </a:rPr>
              <a:t>Bình Luận Sách</a:t>
            </a:r>
          </a:p>
          <a:p>
            <a:pPr marL="571500" indent="-571500">
              <a:lnSpc>
                <a:spcPts val="3220"/>
              </a:lnSpc>
              <a:buFont typeface="Arial" panose="020B0604020202020204" pitchFamily="34" charset="0"/>
              <a:buChar char="•"/>
            </a:pPr>
            <a:r>
              <a:rPr lang="vi-VN" sz="3200" dirty="0">
                <a:solidFill>
                  <a:schemeClr val="accent6"/>
                </a:solidFill>
                <a:latin typeface="+mj-lt"/>
                <a:ea typeface="Hero"/>
                <a:cs typeface="Hero"/>
                <a:sym typeface="Hero"/>
              </a:rPr>
              <a:t>Tìm Kiếm Sách</a:t>
            </a:r>
          </a:p>
          <a:p>
            <a:pPr marL="571500" indent="-571500">
              <a:lnSpc>
                <a:spcPts val="3220"/>
              </a:lnSpc>
              <a:buFont typeface="Arial" panose="020B0604020202020204" pitchFamily="34" charset="0"/>
              <a:buChar char="•"/>
            </a:pPr>
            <a:r>
              <a:rPr lang="vi-VN" sz="3200" dirty="0">
                <a:solidFill>
                  <a:schemeClr val="accent6"/>
                </a:solidFill>
                <a:latin typeface="+mj-lt"/>
                <a:ea typeface="Hero"/>
                <a:cs typeface="Hero"/>
                <a:sym typeface="Hero"/>
              </a:rPr>
              <a:t>Sửa Sách</a:t>
            </a:r>
          </a:p>
          <a:p>
            <a:pPr marL="571500" indent="-571500">
              <a:lnSpc>
                <a:spcPts val="3220"/>
              </a:lnSpc>
              <a:buFont typeface="Arial" panose="020B0604020202020204" pitchFamily="34" charset="0"/>
              <a:buChar char="•"/>
            </a:pPr>
            <a:r>
              <a:rPr lang="vi-VN" sz="3200" dirty="0">
                <a:solidFill>
                  <a:schemeClr val="accent6"/>
                </a:solidFill>
                <a:latin typeface="+mj-lt"/>
                <a:ea typeface="Hero"/>
                <a:cs typeface="Hero"/>
                <a:sym typeface="Hero"/>
              </a:rPr>
              <a:t>Xóa Sách</a:t>
            </a:r>
            <a:endParaRPr lang="en-US" sz="3200" dirty="0">
              <a:solidFill>
                <a:schemeClr val="accent6"/>
              </a:solidFill>
              <a:latin typeface="+mj-lt"/>
              <a:ea typeface="Hero"/>
              <a:cs typeface="Hero"/>
              <a:sym typeface="Hero"/>
            </a:endParaRPr>
          </a:p>
        </p:txBody>
      </p:sp>
      <p:cxnSp>
        <p:nvCxnSpPr>
          <p:cNvPr id="44" name="Straight Connector 43">
            <a:extLst>
              <a:ext uri="{FF2B5EF4-FFF2-40B4-BE49-F238E27FC236}">
                <a16:creationId xmlns:a16="http://schemas.microsoft.com/office/drawing/2014/main" id="{D23D2395-97C4-640B-925E-23725ADCF4BB}"/>
              </a:ext>
            </a:extLst>
          </p:cNvPr>
          <p:cNvCxnSpPr>
            <a:cxnSpLocks/>
          </p:cNvCxnSpPr>
          <p:nvPr/>
        </p:nvCxnSpPr>
        <p:spPr>
          <a:xfrm flipV="1">
            <a:off x="4118590" y="6980331"/>
            <a:ext cx="0" cy="463901"/>
          </a:xfrm>
          <a:prstGeom prst="line">
            <a:avLst/>
          </a:prstGeom>
          <a:ln w="635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F7C74B2-3DCF-CB18-9896-3502D9DEB61F}"/>
              </a:ext>
            </a:extLst>
          </p:cNvPr>
          <p:cNvCxnSpPr>
            <a:cxnSpLocks/>
          </p:cNvCxnSpPr>
          <p:nvPr/>
        </p:nvCxnSpPr>
        <p:spPr>
          <a:xfrm flipV="1">
            <a:off x="13600379" y="7021793"/>
            <a:ext cx="0" cy="463901"/>
          </a:xfrm>
          <a:prstGeom prst="line">
            <a:avLst/>
          </a:prstGeom>
          <a:ln w="63500"/>
        </p:spPr>
        <p:style>
          <a:lnRef idx="1">
            <a:schemeClr val="dk1"/>
          </a:lnRef>
          <a:fillRef idx="0">
            <a:schemeClr val="dk1"/>
          </a:fillRef>
          <a:effectRef idx="0">
            <a:schemeClr val="dk1"/>
          </a:effectRef>
          <a:fontRef idx="minor">
            <a:schemeClr val="tx1"/>
          </a:fontRef>
        </p:style>
      </p:cxnSp>
      <p:sp>
        <p:nvSpPr>
          <p:cNvPr id="48" name="TextBox 5">
            <a:extLst>
              <a:ext uri="{FF2B5EF4-FFF2-40B4-BE49-F238E27FC236}">
                <a16:creationId xmlns:a16="http://schemas.microsoft.com/office/drawing/2014/main" id="{5F3C216A-AEF9-62F0-6E98-CFEEBB5830EF}"/>
              </a:ext>
            </a:extLst>
          </p:cNvPr>
          <p:cNvSpPr txBox="1"/>
          <p:nvPr/>
        </p:nvSpPr>
        <p:spPr>
          <a:xfrm>
            <a:off x="3182419" y="7713990"/>
            <a:ext cx="3962401" cy="1644617"/>
          </a:xfrm>
          <a:prstGeom prst="rect">
            <a:avLst/>
          </a:prstGeom>
        </p:spPr>
        <p:txBody>
          <a:bodyPr wrap="square" lIns="0" tIns="0" rIns="0" bIns="0" rtlCol="0" anchor="t">
            <a:spAutoFit/>
          </a:bodyPr>
          <a:lstStyle/>
          <a:p>
            <a:pPr marL="571500" indent="-571500">
              <a:lnSpc>
                <a:spcPts val="3220"/>
              </a:lnSpc>
              <a:buFont typeface="Arial" panose="020B0604020202020204" pitchFamily="34" charset="0"/>
              <a:buChar char="•"/>
            </a:pPr>
            <a:r>
              <a:rPr lang="vi-VN" sz="3200" dirty="0">
                <a:solidFill>
                  <a:schemeClr val="accent6"/>
                </a:solidFill>
                <a:latin typeface="+mj-lt"/>
                <a:ea typeface="Hero"/>
                <a:cs typeface="Hero"/>
                <a:sym typeface="Hero"/>
              </a:rPr>
              <a:t>Thêm Sách</a:t>
            </a:r>
          </a:p>
          <a:p>
            <a:pPr marL="571500" indent="-571500">
              <a:lnSpc>
                <a:spcPts val="3220"/>
              </a:lnSpc>
              <a:buFont typeface="Arial" panose="020B0604020202020204" pitchFamily="34" charset="0"/>
              <a:buChar char="•"/>
            </a:pPr>
            <a:r>
              <a:rPr lang="vi-VN" sz="3200" dirty="0">
                <a:solidFill>
                  <a:schemeClr val="accent6"/>
                </a:solidFill>
                <a:latin typeface="+mj-lt"/>
                <a:ea typeface="Hero"/>
                <a:cs typeface="Hero"/>
                <a:sym typeface="Hero"/>
              </a:rPr>
              <a:t>Đọc Sách</a:t>
            </a:r>
          </a:p>
          <a:p>
            <a:pPr marL="571500" indent="-571500">
              <a:lnSpc>
                <a:spcPts val="3220"/>
              </a:lnSpc>
              <a:buFont typeface="Arial" panose="020B0604020202020204" pitchFamily="34" charset="0"/>
              <a:buChar char="•"/>
            </a:pPr>
            <a:r>
              <a:rPr lang="vi-VN" sz="3200" dirty="0">
                <a:solidFill>
                  <a:schemeClr val="accent6"/>
                </a:solidFill>
                <a:latin typeface="+mj-lt"/>
                <a:ea typeface="Hero"/>
                <a:cs typeface="Hero"/>
                <a:sym typeface="Hero"/>
              </a:rPr>
              <a:t>Bình Luận Sách</a:t>
            </a:r>
          </a:p>
          <a:p>
            <a:pPr marL="571500" indent="-571500">
              <a:lnSpc>
                <a:spcPts val="3220"/>
              </a:lnSpc>
              <a:buFont typeface="Arial" panose="020B0604020202020204" pitchFamily="34" charset="0"/>
              <a:buChar char="•"/>
            </a:pPr>
            <a:r>
              <a:rPr lang="vi-VN" sz="3200" dirty="0">
                <a:solidFill>
                  <a:schemeClr val="accent6"/>
                </a:solidFill>
                <a:latin typeface="+mj-lt"/>
                <a:ea typeface="Hero"/>
                <a:cs typeface="Hero"/>
                <a:sym typeface="Hero"/>
              </a:rPr>
              <a:t>Tìm Kiếm Sách</a:t>
            </a:r>
            <a:endParaRPr lang="en-US" sz="3200" dirty="0">
              <a:solidFill>
                <a:schemeClr val="accent6"/>
              </a:solidFill>
              <a:latin typeface="+mj-lt"/>
              <a:ea typeface="Hero"/>
              <a:cs typeface="Hero"/>
              <a:sym typeface="Hero"/>
            </a:endParaRPr>
          </a:p>
        </p:txBody>
      </p:sp>
    </p:spTree>
    <p:extLst>
      <p:ext uri="{BB962C8B-B14F-4D97-AF65-F5344CB8AC3E}">
        <p14:creationId xmlns:p14="http://schemas.microsoft.com/office/powerpoint/2010/main" val="1421796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4" name="TextBox 4"/>
          <p:cNvSpPr txBox="1"/>
          <p:nvPr/>
        </p:nvSpPr>
        <p:spPr>
          <a:xfrm>
            <a:off x="3787695" y="569476"/>
            <a:ext cx="11760317" cy="1024768"/>
          </a:xfrm>
          <a:prstGeom prst="rect">
            <a:avLst/>
          </a:prstGeom>
        </p:spPr>
        <p:txBody>
          <a:bodyPr wrap="square" lIns="0" tIns="0" rIns="0" bIns="0" rtlCol="0" anchor="t">
            <a:spAutoFit/>
          </a:bodyPr>
          <a:lstStyle/>
          <a:p>
            <a:pPr algn="l">
              <a:lnSpc>
                <a:spcPts val="8800"/>
              </a:lnSpc>
            </a:pPr>
            <a:r>
              <a:rPr lang="vi-VN" sz="5400" b="1">
                <a:solidFill>
                  <a:srgbClr val="000000"/>
                </a:solidFill>
                <a:latin typeface="+mj-lt"/>
                <a:ea typeface="Paalalabas Wide"/>
                <a:cs typeface="Paalalabas Wide"/>
                <a:sym typeface="Paalalabas Wide"/>
              </a:rPr>
              <a:t>CHƯƠNG 1: PHÂN TÍCH THIẾT KẾ</a:t>
            </a:r>
            <a:endParaRPr lang="en-US" sz="5400" b="1" dirty="0">
              <a:solidFill>
                <a:srgbClr val="000000"/>
              </a:solidFill>
              <a:latin typeface="+mj-lt"/>
              <a:ea typeface="Paalalabas Wide"/>
              <a:cs typeface="Paalalabas Wide"/>
              <a:sym typeface="Paalalabas Wide"/>
            </a:endParaRPr>
          </a:p>
        </p:txBody>
      </p:sp>
      <p:grpSp>
        <p:nvGrpSpPr>
          <p:cNvPr id="6" name="Group 6"/>
          <p:cNvGrpSpPr/>
          <p:nvPr/>
        </p:nvGrpSpPr>
        <p:grpSpPr>
          <a:xfrm>
            <a:off x="3098686" y="2107179"/>
            <a:ext cx="5457651" cy="928352"/>
            <a:chOff x="0" y="-45538"/>
            <a:chExt cx="1763348" cy="299947"/>
          </a:xfrm>
        </p:grpSpPr>
        <p:sp>
          <p:nvSpPr>
            <p:cNvPr id="7" name="Freeform 7"/>
            <p:cNvSpPr/>
            <p:nvPr/>
          </p:nvSpPr>
          <p:spPr>
            <a:xfrm>
              <a:off x="0" y="0"/>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a:p>
          </p:txBody>
        </p:sp>
        <p:sp>
          <p:nvSpPr>
            <p:cNvPr id="8" name="TextBox 8"/>
            <p:cNvSpPr txBox="1"/>
            <p:nvPr/>
          </p:nvSpPr>
          <p:spPr>
            <a:xfrm>
              <a:off x="0" y="-45538"/>
              <a:ext cx="1763348" cy="299947"/>
            </a:xfrm>
            <a:prstGeom prst="rect">
              <a:avLst/>
            </a:prstGeom>
          </p:spPr>
          <p:txBody>
            <a:bodyPr lIns="50800" tIns="50800" rIns="50800" bIns="50800" rtlCol="0" anchor="ctr"/>
            <a:lstStyle/>
            <a:p>
              <a:pPr algn="ctr">
                <a:lnSpc>
                  <a:spcPts val="4200"/>
                </a:lnSpc>
              </a:pPr>
              <a:r>
                <a:rPr lang="vi-VN" sz="3600" dirty="0">
                  <a:solidFill>
                    <a:srgbClr val="FFFFFF"/>
                  </a:solidFill>
                  <a:latin typeface="+mj-lt"/>
                  <a:ea typeface="Hero"/>
                  <a:cs typeface="Hero"/>
                  <a:sym typeface="Hero"/>
                </a:rPr>
                <a:t>Nhiệm vụ cơ bản</a:t>
              </a:r>
              <a:endParaRPr lang="en-US" sz="3600" dirty="0">
                <a:solidFill>
                  <a:srgbClr val="FFFFFF"/>
                </a:solidFill>
                <a:latin typeface="+mj-lt"/>
                <a:ea typeface="Hero"/>
                <a:cs typeface="Hero"/>
                <a:sym typeface="Hero"/>
              </a:endParaRPr>
            </a:p>
          </p:txBody>
        </p:sp>
      </p:grpSp>
      <p:grpSp>
        <p:nvGrpSpPr>
          <p:cNvPr id="9" name="Group 9"/>
          <p:cNvGrpSpPr/>
          <p:nvPr/>
        </p:nvGrpSpPr>
        <p:grpSpPr>
          <a:xfrm>
            <a:off x="1959014" y="2107179"/>
            <a:ext cx="744020" cy="891757"/>
            <a:chOff x="0" y="-66675"/>
            <a:chExt cx="292207" cy="350230"/>
          </a:xfrm>
        </p:grpSpPr>
        <p:sp>
          <p:nvSpPr>
            <p:cNvPr id="10" name="Freeform 10"/>
            <p:cNvSpPr/>
            <p:nvPr/>
          </p:nvSpPr>
          <p:spPr>
            <a:xfrm>
              <a:off x="0" y="0"/>
              <a:ext cx="292207" cy="283555"/>
            </a:xfrm>
            <a:custGeom>
              <a:avLst/>
              <a:gdLst/>
              <a:ahLst/>
              <a:cxnLst/>
              <a:rect l="l" t="t" r="r" b="b"/>
              <a:pathLst>
                <a:path w="292207" h="283555">
                  <a:moveTo>
                    <a:pt x="141777" y="0"/>
                  </a:moveTo>
                  <a:lnTo>
                    <a:pt x="150430" y="0"/>
                  </a:lnTo>
                  <a:cubicBezTo>
                    <a:pt x="188032" y="0"/>
                    <a:pt x="224093" y="14937"/>
                    <a:pt x="250682" y="41526"/>
                  </a:cubicBezTo>
                  <a:cubicBezTo>
                    <a:pt x="277270" y="68114"/>
                    <a:pt x="292207" y="104176"/>
                    <a:pt x="292207" y="141777"/>
                  </a:cubicBezTo>
                  <a:lnTo>
                    <a:pt x="292207" y="141777"/>
                  </a:lnTo>
                  <a:cubicBezTo>
                    <a:pt x="292207" y="220079"/>
                    <a:pt x="228731" y="283555"/>
                    <a:pt x="150430" y="283555"/>
                  </a:cubicBezTo>
                  <a:lnTo>
                    <a:pt x="141777" y="283555"/>
                  </a:lnTo>
                  <a:cubicBezTo>
                    <a:pt x="104176" y="283555"/>
                    <a:pt x="68114" y="268617"/>
                    <a:pt x="41526" y="242029"/>
                  </a:cubicBezTo>
                  <a:cubicBezTo>
                    <a:pt x="14937" y="215441"/>
                    <a:pt x="0" y="179379"/>
                    <a:pt x="0" y="141777"/>
                  </a:cubicBezTo>
                  <a:lnTo>
                    <a:pt x="0" y="141777"/>
                  </a:lnTo>
                  <a:cubicBezTo>
                    <a:pt x="0" y="104176"/>
                    <a:pt x="14937" y="68114"/>
                    <a:pt x="41526" y="41526"/>
                  </a:cubicBezTo>
                  <a:cubicBezTo>
                    <a:pt x="68114" y="14937"/>
                    <a:pt x="104176" y="0"/>
                    <a:pt x="141777" y="0"/>
                  </a:cubicBezTo>
                  <a:close/>
                </a:path>
              </a:pathLst>
            </a:custGeom>
            <a:solidFill>
              <a:srgbClr val="E5DFD3"/>
            </a:solidFill>
          </p:spPr>
          <p:txBody>
            <a:bodyPr/>
            <a:lstStyle/>
            <a:p>
              <a:pPr algn="ctr"/>
              <a:r>
                <a:rPr lang="vi-VN" sz="3600" b="1" dirty="0">
                  <a:latin typeface="+mj-lt"/>
                </a:rPr>
                <a:t>2</a:t>
              </a:r>
              <a:endParaRPr lang="en-US" sz="3600" b="1" dirty="0">
                <a:latin typeface="+mj-lt"/>
              </a:endParaRPr>
            </a:p>
          </p:txBody>
        </p:sp>
        <p:sp>
          <p:nvSpPr>
            <p:cNvPr id="11" name="TextBox 11"/>
            <p:cNvSpPr txBox="1"/>
            <p:nvPr/>
          </p:nvSpPr>
          <p:spPr>
            <a:xfrm>
              <a:off x="0" y="-66675"/>
              <a:ext cx="292207" cy="350230"/>
            </a:xfrm>
            <a:prstGeom prst="rect">
              <a:avLst/>
            </a:prstGeom>
          </p:spPr>
          <p:txBody>
            <a:bodyPr lIns="50800" tIns="50800" rIns="50800" bIns="50800" rtlCol="0" anchor="ctr"/>
            <a:lstStyle/>
            <a:p>
              <a:pPr algn="ctr">
                <a:lnSpc>
                  <a:spcPts val="4200"/>
                </a:lnSpc>
              </a:pPr>
              <a:endParaRPr/>
            </a:p>
          </p:txBody>
        </p:sp>
      </p:grpSp>
      <p:grpSp>
        <p:nvGrpSpPr>
          <p:cNvPr id="23" name="Group 23"/>
          <p:cNvGrpSpPr/>
          <p:nvPr/>
        </p:nvGrpSpPr>
        <p:grpSpPr>
          <a:xfrm rot="-2700000">
            <a:off x="2649556" y="667917"/>
            <a:ext cx="832903" cy="832903"/>
            <a:chOff x="0" y="0"/>
            <a:chExt cx="153659" cy="153659"/>
          </a:xfrm>
        </p:grpSpPr>
        <p:sp>
          <p:nvSpPr>
            <p:cNvPr id="24" name="Freeform 24"/>
            <p:cNvSpPr/>
            <p:nvPr/>
          </p:nvSpPr>
          <p:spPr>
            <a:xfrm>
              <a:off x="0" y="0"/>
              <a:ext cx="153659" cy="153659"/>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25" name="TextBox 25"/>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p:cNvGrpSpPr/>
          <p:nvPr/>
        </p:nvGrpSpPr>
        <p:grpSpPr>
          <a:xfrm rot="-2700000">
            <a:off x="13842577" y="8145977"/>
            <a:ext cx="4658356" cy="4658356"/>
            <a:chOff x="0" y="0"/>
            <a:chExt cx="859401" cy="859401"/>
          </a:xfrm>
        </p:grpSpPr>
        <p:sp>
          <p:nvSpPr>
            <p:cNvPr id="30" name="Freeform 30"/>
            <p:cNvSpPr/>
            <p:nvPr/>
          </p:nvSpPr>
          <p:spPr>
            <a:xfrm>
              <a:off x="0" y="0"/>
              <a:ext cx="859401" cy="859401"/>
            </a:xfrm>
            <a:custGeom>
              <a:avLst/>
              <a:gdLst/>
              <a:ahLst/>
              <a:cxnLst/>
              <a:rect l="l" t="t" r="r" b="b"/>
              <a:pathLst>
                <a:path w="859401" h="859401">
                  <a:moveTo>
                    <a:pt x="84759" y="0"/>
                  </a:moveTo>
                  <a:lnTo>
                    <a:pt x="774642" y="0"/>
                  </a:lnTo>
                  <a:cubicBezTo>
                    <a:pt x="821453" y="0"/>
                    <a:pt x="859401" y="37948"/>
                    <a:pt x="859401" y="84759"/>
                  </a:cubicBezTo>
                  <a:lnTo>
                    <a:pt x="859401" y="774642"/>
                  </a:lnTo>
                  <a:cubicBezTo>
                    <a:pt x="859401" y="821453"/>
                    <a:pt x="821453" y="859401"/>
                    <a:pt x="774642" y="859401"/>
                  </a:cubicBezTo>
                  <a:lnTo>
                    <a:pt x="84759" y="859401"/>
                  </a:lnTo>
                  <a:cubicBezTo>
                    <a:pt x="37948" y="859401"/>
                    <a:pt x="0" y="821453"/>
                    <a:pt x="0" y="774642"/>
                  </a:cubicBezTo>
                  <a:lnTo>
                    <a:pt x="0" y="84759"/>
                  </a:lnTo>
                  <a:cubicBezTo>
                    <a:pt x="0" y="37948"/>
                    <a:pt x="37948" y="0"/>
                    <a:pt x="84759" y="0"/>
                  </a:cubicBezTo>
                  <a:close/>
                </a:path>
              </a:pathLst>
            </a:custGeom>
            <a:solidFill>
              <a:srgbClr val="E5DFD3"/>
            </a:solidFill>
          </p:spPr>
          <p:txBody>
            <a:bodyPr/>
            <a:lstStyle/>
            <a:p>
              <a:endParaRPr lang="en-US"/>
            </a:p>
          </p:txBody>
        </p:sp>
        <p:sp>
          <p:nvSpPr>
            <p:cNvPr id="31" name="TextBox 31"/>
            <p:cNvSpPr txBox="1"/>
            <p:nvPr/>
          </p:nvSpPr>
          <p:spPr>
            <a:xfrm>
              <a:off x="0" y="-38100"/>
              <a:ext cx="859401" cy="897501"/>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3">
            <a:extLst>
              <a:ext uri="{FF2B5EF4-FFF2-40B4-BE49-F238E27FC236}">
                <a16:creationId xmlns:a16="http://schemas.microsoft.com/office/drawing/2014/main" id="{E718B636-414B-C939-C02D-8B641A52F3DC}"/>
              </a:ext>
            </a:extLst>
          </p:cNvPr>
          <p:cNvGrpSpPr/>
          <p:nvPr/>
        </p:nvGrpSpPr>
        <p:grpSpPr>
          <a:xfrm rot="-2700000">
            <a:off x="-2798426" y="3391007"/>
            <a:ext cx="8481481" cy="6374308"/>
            <a:chOff x="-1411056" y="-38100"/>
            <a:chExt cx="1564715" cy="1175971"/>
          </a:xfrm>
        </p:grpSpPr>
        <p:sp>
          <p:nvSpPr>
            <p:cNvPr id="3" name="Freeform 24">
              <a:extLst>
                <a:ext uri="{FF2B5EF4-FFF2-40B4-BE49-F238E27FC236}">
                  <a16:creationId xmlns:a16="http://schemas.microsoft.com/office/drawing/2014/main" id="{D194CD55-5383-F40A-7F5C-973A5B547F4D}"/>
                </a:ext>
              </a:extLst>
            </p:cNvPr>
            <p:cNvSpPr/>
            <p:nvPr/>
          </p:nvSpPr>
          <p:spPr>
            <a:xfrm>
              <a:off x="-1411056" y="567135"/>
              <a:ext cx="575373" cy="570736"/>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12" name="TextBox 25">
              <a:extLst>
                <a:ext uri="{FF2B5EF4-FFF2-40B4-BE49-F238E27FC236}">
                  <a16:creationId xmlns:a16="http://schemas.microsoft.com/office/drawing/2014/main" id="{D57AFA95-CF7A-B246-8AF7-F4214BCD8C70}"/>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dirty="0"/>
            </a:p>
          </p:txBody>
        </p:sp>
      </p:grpSp>
      <p:sp>
        <p:nvSpPr>
          <p:cNvPr id="14" name="TextBox 13">
            <a:extLst>
              <a:ext uri="{FF2B5EF4-FFF2-40B4-BE49-F238E27FC236}">
                <a16:creationId xmlns:a16="http://schemas.microsoft.com/office/drawing/2014/main" id="{D433680B-1302-9A49-A2AB-A933180F30A4}"/>
              </a:ext>
            </a:extLst>
          </p:cNvPr>
          <p:cNvSpPr txBox="1"/>
          <p:nvPr/>
        </p:nvSpPr>
        <p:spPr>
          <a:xfrm>
            <a:off x="1466850" y="3507490"/>
            <a:ext cx="15354300" cy="6001643"/>
          </a:xfrm>
          <a:prstGeom prst="rect">
            <a:avLst/>
          </a:prstGeom>
          <a:noFill/>
        </p:spPr>
        <p:txBody>
          <a:bodyPr wrap="square">
            <a:spAutoFit/>
          </a:bodyPr>
          <a:lstStyle/>
          <a:p>
            <a:pPr marL="457200" indent="-457200" algn="just" rtl="0" fontAlgn="base">
              <a:buFont typeface="Times New Roman" panose="02020603050405020304" pitchFamily="18" charset="0"/>
              <a:buChar char="‾"/>
            </a:pPr>
            <a:r>
              <a:rPr lang="vi-VN" sz="3200" b="0" i="0" u="none" strike="noStrike" dirty="0">
                <a:solidFill>
                  <a:srgbClr val="000000"/>
                </a:solidFill>
                <a:effectLst/>
                <a:latin typeface="Times New Roman" panose="02020603050405020304" pitchFamily="18" charset="0"/>
              </a:rPr>
              <a:t> Đọc sách: cung cấp giao diện đọc sách thân thiện cho người dùng.</a:t>
            </a:r>
          </a:p>
          <a:p>
            <a:pPr marL="457200" indent="-457200" algn="just" rtl="0" fontAlgn="base">
              <a:buFont typeface="Times New Roman" panose="02020603050405020304" pitchFamily="18" charset="0"/>
              <a:buChar char="‾"/>
            </a:pPr>
            <a:r>
              <a:rPr lang="vi-VN" sz="3200" b="0" i="0" u="none" strike="noStrike" dirty="0">
                <a:solidFill>
                  <a:srgbClr val="000000"/>
                </a:solidFill>
                <a:effectLst/>
                <a:latin typeface="Times New Roman" panose="02020603050405020304" pitchFamily="18" charset="0"/>
              </a:rPr>
              <a:t>Chỉnh sửa giao diện đọc: Cung cấp các tùy chọn điều chỉnh kích thước chữ, màu nền, kiểu chữ và độ sáng để phù hợp với sở thích người đọc. </a:t>
            </a:r>
          </a:p>
          <a:p>
            <a:pPr marL="457200" indent="-457200" algn="just" rtl="0" fontAlgn="base">
              <a:buFont typeface="Times New Roman" panose="02020603050405020304" pitchFamily="18" charset="0"/>
              <a:buChar char="‾"/>
            </a:pPr>
            <a:r>
              <a:rPr lang="vi-VN" sz="3200" b="0" i="0" u="none" strike="noStrike" dirty="0">
                <a:solidFill>
                  <a:srgbClr val="000000"/>
                </a:solidFill>
                <a:effectLst/>
                <a:latin typeface="Times New Roman" panose="02020603050405020304" pitchFamily="18" charset="0"/>
              </a:rPr>
              <a:t>Tìm kiếm và khám phá: Cung cấp tính năng tìm kiếm sách theo tiêu đề, tác giả hoặc thể loại. Cũng có thể có các đề xuất sách dựa trên sở thích.</a:t>
            </a:r>
          </a:p>
          <a:p>
            <a:pPr marL="457200" indent="-457200" algn="just" rtl="0" fontAlgn="base">
              <a:buFont typeface="Times New Roman" panose="02020603050405020304" pitchFamily="18" charset="0"/>
              <a:buChar char="‾"/>
            </a:pPr>
            <a:r>
              <a:rPr lang="vi-VN" sz="3200" b="0" i="0" u="none" strike="noStrike" dirty="0">
                <a:solidFill>
                  <a:srgbClr val="000000"/>
                </a:solidFill>
                <a:effectLst/>
                <a:latin typeface="Times New Roman" panose="02020603050405020304" pitchFamily="18" charset="0"/>
              </a:rPr>
              <a:t>Quản lý thư viện sách: Cho phép người dùng tổ chức và quản lý danh sách </a:t>
            </a:r>
            <a:r>
              <a:rPr lang="vi-VN" sz="3200" b="0" i="0" u="none" strike="noStrike" dirty="0" err="1">
                <a:solidFill>
                  <a:srgbClr val="000000"/>
                </a:solidFill>
                <a:effectLst/>
                <a:latin typeface="Times New Roman" panose="02020603050405020304" pitchFamily="18" charset="0"/>
              </a:rPr>
              <a:t>sách</a:t>
            </a:r>
            <a:r>
              <a:rPr lang="vi-VN" sz="3200" b="0" i="0" u="none" strike="noStrike" dirty="0">
                <a:solidFill>
                  <a:srgbClr val="000000"/>
                </a:solidFill>
                <a:effectLst/>
                <a:latin typeface="Times New Roman" panose="02020603050405020304" pitchFamily="18" charset="0"/>
              </a:rPr>
              <a:t> của họ, bao gồm tính năng thêm, xóa và phân loại sách.</a:t>
            </a:r>
          </a:p>
          <a:p>
            <a:pPr marL="457200" indent="-457200" algn="just" rtl="0" fontAlgn="base">
              <a:buFont typeface="Times New Roman" panose="02020603050405020304" pitchFamily="18" charset="0"/>
              <a:buChar char="‾"/>
            </a:pPr>
            <a:r>
              <a:rPr lang="vi-VN" sz="3200" b="0" i="0" u="none" strike="noStrike" dirty="0">
                <a:solidFill>
                  <a:srgbClr val="000000"/>
                </a:solidFill>
                <a:effectLst/>
                <a:latin typeface="Times New Roman" panose="02020603050405020304" pitchFamily="18" charset="0"/>
              </a:rPr>
              <a:t>Chia sẻ và tương tác: Cho phép người dùng chia sẻ đánh giá và nhận xét về sách với cộng đồng hoặc trên mạng xã hội.</a:t>
            </a:r>
          </a:p>
          <a:p>
            <a:pPr marL="457200" indent="-457200" algn="just" rtl="0" fontAlgn="base">
              <a:buFont typeface="Times New Roman" panose="02020603050405020304" pitchFamily="18" charset="0"/>
              <a:buChar char="‾"/>
            </a:pPr>
            <a:r>
              <a:rPr lang="vi-VN" sz="3200" b="0" i="0" u="none" strike="noStrike" dirty="0">
                <a:solidFill>
                  <a:srgbClr val="000000"/>
                </a:solidFill>
                <a:effectLst/>
                <a:latin typeface="Times New Roman" panose="02020603050405020304" pitchFamily="18" charset="0"/>
              </a:rPr>
              <a:t>Đồng bộ hóa dữ liệu:  Cho phép người dùng đồng bộ hóa tiến độ đọc.</a:t>
            </a:r>
          </a:p>
          <a:p>
            <a:pPr marL="457200" indent="-457200" algn="just" rtl="0" fontAlgn="base">
              <a:spcAft>
                <a:spcPts val="400"/>
              </a:spcAft>
              <a:buFont typeface="Times New Roman" panose="02020603050405020304" pitchFamily="18" charset="0"/>
              <a:buChar char="‾"/>
            </a:pPr>
            <a:r>
              <a:rPr lang="vi-VN" sz="3200" b="0" i="0" u="none" strike="noStrike" dirty="0">
                <a:solidFill>
                  <a:srgbClr val="000000"/>
                </a:solidFill>
                <a:effectLst/>
                <a:latin typeface="Times New Roman" panose="02020603050405020304" pitchFamily="18" charset="0"/>
              </a:rPr>
              <a:t>Hỗ trợ đọc </a:t>
            </a:r>
            <a:r>
              <a:rPr lang="vi-VN" sz="3200" b="0" i="0" u="none" strike="noStrike" dirty="0" err="1">
                <a:solidFill>
                  <a:srgbClr val="000000"/>
                </a:solidFill>
                <a:effectLst/>
                <a:latin typeface="Times New Roman" panose="02020603050405020304" pitchFamily="18" charset="0"/>
              </a:rPr>
              <a:t>Offline</a:t>
            </a:r>
            <a:r>
              <a:rPr lang="vi-VN" sz="3200" b="0" i="0" u="none" strike="noStrike" dirty="0">
                <a:solidFill>
                  <a:srgbClr val="000000"/>
                </a:solidFill>
                <a:effectLst/>
                <a:latin typeface="Times New Roman" panose="02020603050405020304" pitchFamily="18" charset="0"/>
              </a:rPr>
              <a:t>: Cung cấp khả năng tải sách về thiết bị để người dùng có thể đọc mà không cần kết nối </a:t>
            </a:r>
            <a:r>
              <a:rPr lang="vi-VN" sz="3200" b="0" i="0" u="none" strike="noStrike" dirty="0" err="1">
                <a:solidFill>
                  <a:srgbClr val="000000"/>
                </a:solidFill>
                <a:effectLst/>
                <a:latin typeface="Times New Roman" panose="02020603050405020304" pitchFamily="18" charset="0"/>
              </a:rPr>
              <a:t>Internet</a:t>
            </a:r>
            <a:r>
              <a:rPr lang="vi-VN" sz="3200" b="0" i="0" u="none" strike="noStrike" dirty="0">
                <a:solidFill>
                  <a:srgbClr val="000000"/>
                </a:solidFill>
                <a:effectLst/>
                <a:latin typeface="Times New Roman" panose="02020603050405020304" pitchFamily="18" charset="0"/>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18706-401C-1838-6156-B26A1916DA70}"/>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0A62365-05F3-5311-8AA0-F82585369370}"/>
              </a:ext>
            </a:extLst>
          </p:cNvPr>
          <p:cNvSpPr txBox="1"/>
          <p:nvPr/>
        </p:nvSpPr>
        <p:spPr>
          <a:xfrm>
            <a:off x="3787695" y="569476"/>
            <a:ext cx="11760317" cy="1024768"/>
          </a:xfrm>
          <a:prstGeom prst="rect">
            <a:avLst/>
          </a:prstGeom>
        </p:spPr>
        <p:txBody>
          <a:bodyPr wrap="square" lIns="0" tIns="0" rIns="0" bIns="0" rtlCol="0" anchor="t">
            <a:spAutoFit/>
          </a:bodyPr>
          <a:lstStyle/>
          <a:p>
            <a:pPr algn="l">
              <a:lnSpc>
                <a:spcPts val="8800"/>
              </a:lnSpc>
            </a:pPr>
            <a:r>
              <a:rPr lang="vi-VN" sz="5400" b="1">
                <a:solidFill>
                  <a:srgbClr val="000000"/>
                </a:solidFill>
                <a:latin typeface="+mj-lt"/>
                <a:ea typeface="Paalalabas Wide"/>
                <a:cs typeface="Paalalabas Wide"/>
                <a:sym typeface="Paalalabas Wide"/>
              </a:rPr>
              <a:t>CHƯƠNG 1: PHÂN TÍCH THIẾT KẾ</a:t>
            </a:r>
            <a:endParaRPr lang="en-US" sz="5400" b="1" dirty="0">
              <a:solidFill>
                <a:srgbClr val="000000"/>
              </a:solidFill>
              <a:latin typeface="+mj-lt"/>
              <a:ea typeface="Paalalabas Wide"/>
              <a:cs typeface="Paalalabas Wide"/>
              <a:sym typeface="Paalalabas Wide"/>
            </a:endParaRPr>
          </a:p>
        </p:txBody>
      </p:sp>
      <p:grpSp>
        <p:nvGrpSpPr>
          <p:cNvPr id="6" name="Group 6">
            <a:extLst>
              <a:ext uri="{FF2B5EF4-FFF2-40B4-BE49-F238E27FC236}">
                <a16:creationId xmlns:a16="http://schemas.microsoft.com/office/drawing/2014/main" id="{4D70E5AA-7312-044A-0EFD-08CEF8D634CE}"/>
              </a:ext>
            </a:extLst>
          </p:cNvPr>
          <p:cNvGrpSpPr/>
          <p:nvPr/>
        </p:nvGrpSpPr>
        <p:grpSpPr>
          <a:xfrm>
            <a:off x="3098686" y="2107179"/>
            <a:ext cx="5457651" cy="928352"/>
            <a:chOff x="0" y="-45538"/>
            <a:chExt cx="1763348" cy="299947"/>
          </a:xfrm>
        </p:grpSpPr>
        <p:sp>
          <p:nvSpPr>
            <p:cNvPr id="7" name="Freeform 7">
              <a:extLst>
                <a:ext uri="{FF2B5EF4-FFF2-40B4-BE49-F238E27FC236}">
                  <a16:creationId xmlns:a16="http://schemas.microsoft.com/office/drawing/2014/main" id="{D9CB2D6F-1E54-263B-525B-20EB309B8B00}"/>
                </a:ext>
              </a:extLst>
            </p:cNvPr>
            <p:cNvSpPr/>
            <p:nvPr/>
          </p:nvSpPr>
          <p:spPr>
            <a:xfrm>
              <a:off x="0" y="0"/>
              <a:ext cx="1763348" cy="233272"/>
            </a:xfrm>
            <a:custGeom>
              <a:avLst/>
              <a:gdLst/>
              <a:ahLst/>
              <a:cxnLst/>
              <a:rect l="l" t="t" r="r" b="b"/>
              <a:pathLst>
                <a:path w="1763348" h="233272">
                  <a:moveTo>
                    <a:pt x="28371" y="0"/>
                  </a:moveTo>
                  <a:lnTo>
                    <a:pt x="1734977" y="0"/>
                  </a:lnTo>
                  <a:cubicBezTo>
                    <a:pt x="1750645" y="0"/>
                    <a:pt x="1763348" y="12702"/>
                    <a:pt x="1763348" y="28371"/>
                  </a:cubicBezTo>
                  <a:lnTo>
                    <a:pt x="1763348" y="204901"/>
                  </a:lnTo>
                  <a:cubicBezTo>
                    <a:pt x="1763348" y="220570"/>
                    <a:pt x="1750645" y="233272"/>
                    <a:pt x="1734977" y="233272"/>
                  </a:cubicBezTo>
                  <a:lnTo>
                    <a:pt x="28371" y="233272"/>
                  </a:lnTo>
                  <a:cubicBezTo>
                    <a:pt x="20846" y="233272"/>
                    <a:pt x="13630" y="230283"/>
                    <a:pt x="8310" y="224962"/>
                  </a:cubicBezTo>
                  <a:cubicBezTo>
                    <a:pt x="2989" y="219642"/>
                    <a:pt x="0" y="212426"/>
                    <a:pt x="0" y="204901"/>
                  </a:cubicBezTo>
                  <a:lnTo>
                    <a:pt x="0" y="28371"/>
                  </a:lnTo>
                  <a:cubicBezTo>
                    <a:pt x="0" y="20846"/>
                    <a:pt x="2989" y="13630"/>
                    <a:pt x="8310" y="8310"/>
                  </a:cubicBezTo>
                  <a:cubicBezTo>
                    <a:pt x="13630" y="2989"/>
                    <a:pt x="20846" y="0"/>
                    <a:pt x="28371" y="0"/>
                  </a:cubicBezTo>
                  <a:close/>
                </a:path>
              </a:pathLst>
            </a:custGeom>
            <a:solidFill>
              <a:srgbClr val="FF914D"/>
            </a:solidFill>
          </p:spPr>
          <p:txBody>
            <a:bodyPr/>
            <a:lstStyle/>
            <a:p>
              <a:endParaRPr lang="en-US"/>
            </a:p>
          </p:txBody>
        </p:sp>
        <p:sp>
          <p:nvSpPr>
            <p:cNvPr id="8" name="TextBox 8">
              <a:extLst>
                <a:ext uri="{FF2B5EF4-FFF2-40B4-BE49-F238E27FC236}">
                  <a16:creationId xmlns:a16="http://schemas.microsoft.com/office/drawing/2014/main" id="{50C97E01-D001-B5DC-70C5-13374DD40266}"/>
                </a:ext>
              </a:extLst>
            </p:cNvPr>
            <p:cNvSpPr txBox="1"/>
            <p:nvPr/>
          </p:nvSpPr>
          <p:spPr>
            <a:xfrm>
              <a:off x="0" y="-45538"/>
              <a:ext cx="1763348" cy="299947"/>
            </a:xfrm>
            <a:prstGeom prst="rect">
              <a:avLst/>
            </a:prstGeom>
          </p:spPr>
          <p:txBody>
            <a:bodyPr lIns="50800" tIns="50800" rIns="50800" bIns="50800" rtlCol="0" anchor="ctr"/>
            <a:lstStyle/>
            <a:p>
              <a:pPr algn="ctr">
                <a:lnSpc>
                  <a:spcPts val="4200"/>
                </a:lnSpc>
              </a:pPr>
              <a:r>
                <a:rPr lang="vi-VN" sz="3600" dirty="0">
                  <a:solidFill>
                    <a:srgbClr val="FFFFFF"/>
                  </a:solidFill>
                  <a:latin typeface="+mj-lt"/>
                  <a:ea typeface="Hero"/>
                  <a:cs typeface="Hero"/>
                  <a:sym typeface="Hero"/>
                </a:rPr>
                <a:t>Chức năng chính</a:t>
              </a:r>
              <a:endParaRPr lang="en-US" sz="3600" dirty="0">
                <a:solidFill>
                  <a:srgbClr val="FFFFFF"/>
                </a:solidFill>
                <a:latin typeface="+mj-lt"/>
                <a:ea typeface="Hero"/>
                <a:cs typeface="Hero"/>
                <a:sym typeface="Hero"/>
              </a:endParaRPr>
            </a:p>
          </p:txBody>
        </p:sp>
      </p:grpSp>
      <p:grpSp>
        <p:nvGrpSpPr>
          <p:cNvPr id="9" name="Group 9">
            <a:extLst>
              <a:ext uri="{FF2B5EF4-FFF2-40B4-BE49-F238E27FC236}">
                <a16:creationId xmlns:a16="http://schemas.microsoft.com/office/drawing/2014/main" id="{1D6728FB-50F1-6E60-5B34-C2D8449FFC09}"/>
              </a:ext>
            </a:extLst>
          </p:cNvPr>
          <p:cNvGrpSpPr/>
          <p:nvPr/>
        </p:nvGrpSpPr>
        <p:grpSpPr>
          <a:xfrm>
            <a:off x="1959014" y="2057870"/>
            <a:ext cx="744020" cy="891757"/>
            <a:chOff x="0" y="-66675"/>
            <a:chExt cx="292207" cy="350230"/>
          </a:xfrm>
        </p:grpSpPr>
        <p:sp>
          <p:nvSpPr>
            <p:cNvPr id="10" name="Freeform 10">
              <a:extLst>
                <a:ext uri="{FF2B5EF4-FFF2-40B4-BE49-F238E27FC236}">
                  <a16:creationId xmlns:a16="http://schemas.microsoft.com/office/drawing/2014/main" id="{6EACC612-3586-6270-00CF-813690AEC339}"/>
                </a:ext>
              </a:extLst>
            </p:cNvPr>
            <p:cNvSpPr/>
            <p:nvPr/>
          </p:nvSpPr>
          <p:spPr>
            <a:xfrm>
              <a:off x="0" y="0"/>
              <a:ext cx="292207" cy="283555"/>
            </a:xfrm>
            <a:custGeom>
              <a:avLst/>
              <a:gdLst/>
              <a:ahLst/>
              <a:cxnLst/>
              <a:rect l="l" t="t" r="r" b="b"/>
              <a:pathLst>
                <a:path w="292207" h="283555">
                  <a:moveTo>
                    <a:pt x="141777" y="0"/>
                  </a:moveTo>
                  <a:lnTo>
                    <a:pt x="150430" y="0"/>
                  </a:lnTo>
                  <a:cubicBezTo>
                    <a:pt x="188032" y="0"/>
                    <a:pt x="224093" y="14937"/>
                    <a:pt x="250682" y="41526"/>
                  </a:cubicBezTo>
                  <a:cubicBezTo>
                    <a:pt x="277270" y="68114"/>
                    <a:pt x="292207" y="104176"/>
                    <a:pt x="292207" y="141777"/>
                  </a:cubicBezTo>
                  <a:lnTo>
                    <a:pt x="292207" y="141777"/>
                  </a:lnTo>
                  <a:cubicBezTo>
                    <a:pt x="292207" y="220079"/>
                    <a:pt x="228731" y="283555"/>
                    <a:pt x="150430" y="283555"/>
                  </a:cubicBezTo>
                  <a:lnTo>
                    <a:pt x="141777" y="283555"/>
                  </a:lnTo>
                  <a:cubicBezTo>
                    <a:pt x="104176" y="283555"/>
                    <a:pt x="68114" y="268617"/>
                    <a:pt x="41526" y="242029"/>
                  </a:cubicBezTo>
                  <a:cubicBezTo>
                    <a:pt x="14937" y="215441"/>
                    <a:pt x="0" y="179379"/>
                    <a:pt x="0" y="141777"/>
                  </a:cubicBezTo>
                  <a:lnTo>
                    <a:pt x="0" y="141777"/>
                  </a:lnTo>
                  <a:cubicBezTo>
                    <a:pt x="0" y="104176"/>
                    <a:pt x="14937" y="68114"/>
                    <a:pt x="41526" y="41526"/>
                  </a:cubicBezTo>
                  <a:cubicBezTo>
                    <a:pt x="68114" y="14937"/>
                    <a:pt x="104176" y="0"/>
                    <a:pt x="141777" y="0"/>
                  </a:cubicBezTo>
                  <a:close/>
                </a:path>
              </a:pathLst>
            </a:custGeom>
            <a:solidFill>
              <a:srgbClr val="E5DFD3"/>
            </a:solidFill>
          </p:spPr>
          <p:txBody>
            <a:bodyPr/>
            <a:lstStyle/>
            <a:p>
              <a:pPr algn="ctr"/>
              <a:r>
                <a:rPr lang="vi-VN" sz="3600" b="1" dirty="0">
                  <a:latin typeface="+mj-lt"/>
                </a:rPr>
                <a:t>3</a:t>
              </a:r>
              <a:endParaRPr lang="en-US" sz="3600" b="1" dirty="0">
                <a:latin typeface="+mj-lt"/>
              </a:endParaRPr>
            </a:p>
          </p:txBody>
        </p:sp>
        <p:sp>
          <p:nvSpPr>
            <p:cNvPr id="11" name="TextBox 11">
              <a:extLst>
                <a:ext uri="{FF2B5EF4-FFF2-40B4-BE49-F238E27FC236}">
                  <a16:creationId xmlns:a16="http://schemas.microsoft.com/office/drawing/2014/main" id="{3B76CEBC-55C4-AE83-89A3-87955DFF01DA}"/>
                </a:ext>
              </a:extLst>
            </p:cNvPr>
            <p:cNvSpPr txBox="1"/>
            <p:nvPr/>
          </p:nvSpPr>
          <p:spPr>
            <a:xfrm>
              <a:off x="0" y="-66675"/>
              <a:ext cx="292207" cy="350230"/>
            </a:xfrm>
            <a:prstGeom prst="rect">
              <a:avLst/>
            </a:prstGeom>
          </p:spPr>
          <p:txBody>
            <a:bodyPr lIns="50800" tIns="50800" rIns="50800" bIns="50800" rtlCol="0" anchor="ctr"/>
            <a:lstStyle/>
            <a:p>
              <a:pPr algn="ctr">
                <a:lnSpc>
                  <a:spcPts val="4200"/>
                </a:lnSpc>
              </a:pPr>
              <a:endParaRPr/>
            </a:p>
          </p:txBody>
        </p:sp>
      </p:grpSp>
      <p:grpSp>
        <p:nvGrpSpPr>
          <p:cNvPr id="23" name="Group 23">
            <a:extLst>
              <a:ext uri="{FF2B5EF4-FFF2-40B4-BE49-F238E27FC236}">
                <a16:creationId xmlns:a16="http://schemas.microsoft.com/office/drawing/2014/main" id="{DB9AFC0E-96B9-93EF-AF42-D4A1CEDAAFF1}"/>
              </a:ext>
            </a:extLst>
          </p:cNvPr>
          <p:cNvGrpSpPr/>
          <p:nvPr/>
        </p:nvGrpSpPr>
        <p:grpSpPr>
          <a:xfrm rot="-2700000">
            <a:off x="2649556" y="667917"/>
            <a:ext cx="832903" cy="832903"/>
            <a:chOff x="0" y="0"/>
            <a:chExt cx="153659" cy="153659"/>
          </a:xfrm>
        </p:grpSpPr>
        <p:sp>
          <p:nvSpPr>
            <p:cNvPr id="24" name="Freeform 24">
              <a:extLst>
                <a:ext uri="{FF2B5EF4-FFF2-40B4-BE49-F238E27FC236}">
                  <a16:creationId xmlns:a16="http://schemas.microsoft.com/office/drawing/2014/main" id="{4869F993-775C-DD79-59E0-450FCC0016D4}"/>
                </a:ext>
              </a:extLst>
            </p:cNvPr>
            <p:cNvSpPr/>
            <p:nvPr/>
          </p:nvSpPr>
          <p:spPr>
            <a:xfrm>
              <a:off x="0" y="0"/>
              <a:ext cx="153659" cy="153659"/>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25" name="TextBox 25">
              <a:extLst>
                <a:ext uri="{FF2B5EF4-FFF2-40B4-BE49-F238E27FC236}">
                  <a16:creationId xmlns:a16="http://schemas.microsoft.com/office/drawing/2014/main" id="{78C95CAB-9442-034B-FBD5-ECEA5D27AC21}"/>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a:extLst>
              <a:ext uri="{FF2B5EF4-FFF2-40B4-BE49-F238E27FC236}">
                <a16:creationId xmlns:a16="http://schemas.microsoft.com/office/drawing/2014/main" id="{08C7BF46-0533-8C48-C5DE-9B0D5AE737B9}"/>
              </a:ext>
            </a:extLst>
          </p:cNvPr>
          <p:cNvGrpSpPr/>
          <p:nvPr/>
        </p:nvGrpSpPr>
        <p:grpSpPr>
          <a:xfrm rot="-2700000">
            <a:off x="13842577" y="8145977"/>
            <a:ext cx="4658356" cy="4658356"/>
            <a:chOff x="0" y="0"/>
            <a:chExt cx="859401" cy="859401"/>
          </a:xfrm>
        </p:grpSpPr>
        <p:sp>
          <p:nvSpPr>
            <p:cNvPr id="30" name="Freeform 30">
              <a:extLst>
                <a:ext uri="{FF2B5EF4-FFF2-40B4-BE49-F238E27FC236}">
                  <a16:creationId xmlns:a16="http://schemas.microsoft.com/office/drawing/2014/main" id="{6AC89903-464B-13B0-A2DC-1BC8E21D3236}"/>
                </a:ext>
              </a:extLst>
            </p:cNvPr>
            <p:cNvSpPr/>
            <p:nvPr/>
          </p:nvSpPr>
          <p:spPr>
            <a:xfrm>
              <a:off x="0" y="0"/>
              <a:ext cx="859401" cy="859401"/>
            </a:xfrm>
            <a:custGeom>
              <a:avLst/>
              <a:gdLst/>
              <a:ahLst/>
              <a:cxnLst/>
              <a:rect l="l" t="t" r="r" b="b"/>
              <a:pathLst>
                <a:path w="859401" h="859401">
                  <a:moveTo>
                    <a:pt x="84759" y="0"/>
                  </a:moveTo>
                  <a:lnTo>
                    <a:pt x="774642" y="0"/>
                  </a:lnTo>
                  <a:cubicBezTo>
                    <a:pt x="821453" y="0"/>
                    <a:pt x="859401" y="37948"/>
                    <a:pt x="859401" y="84759"/>
                  </a:cubicBezTo>
                  <a:lnTo>
                    <a:pt x="859401" y="774642"/>
                  </a:lnTo>
                  <a:cubicBezTo>
                    <a:pt x="859401" y="821453"/>
                    <a:pt x="821453" y="859401"/>
                    <a:pt x="774642" y="859401"/>
                  </a:cubicBezTo>
                  <a:lnTo>
                    <a:pt x="84759" y="859401"/>
                  </a:lnTo>
                  <a:cubicBezTo>
                    <a:pt x="37948" y="859401"/>
                    <a:pt x="0" y="821453"/>
                    <a:pt x="0" y="774642"/>
                  </a:cubicBezTo>
                  <a:lnTo>
                    <a:pt x="0" y="84759"/>
                  </a:lnTo>
                  <a:cubicBezTo>
                    <a:pt x="0" y="37948"/>
                    <a:pt x="37948" y="0"/>
                    <a:pt x="84759" y="0"/>
                  </a:cubicBezTo>
                  <a:close/>
                </a:path>
              </a:pathLst>
            </a:custGeom>
            <a:solidFill>
              <a:srgbClr val="E5DFD3"/>
            </a:solidFill>
          </p:spPr>
          <p:txBody>
            <a:bodyPr/>
            <a:lstStyle/>
            <a:p>
              <a:endParaRPr lang="en-US"/>
            </a:p>
          </p:txBody>
        </p:sp>
        <p:sp>
          <p:nvSpPr>
            <p:cNvPr id="31" name="TextBox 31">
              <a:extLst>
                <a:ext uri="{FF2B5EF4-FFF2-40B4-BE49-F238E27FC236}">
                  <a16:creationId xmlns:a16="http://schemas.microsoft.com/office/drawing/2014/main" id="{1F8194DB-F753-7397-ED10-4DFCFA111025}"/>
                </a:ext>
              </a:extLst>
            </p:cNvPr>
            <p:cNvSpPr txBox="1"/>
            <p:nvPr/>
          </p:nvSpPr>
          <p:spPr>
            <a:xfrm>
              <a:off x="0" y="-38100"/>
              <a:ext cx="859401" cy="897501"/>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3">
            <a:extLst>
              <a:ext uri="{FF2B5EF4-FFF2-40B4-BE49-F238E27FC236}">
                <a16:creationId xmlns:a16="http://schemas.microsoft.com/office/drawing/2014/main" id="{BCA21FFD-AC0D-2104-A4EF-A05239E5D6FB}"/>
              </a:ext>
            </a:extLst>
          </p:cNvPr>
          <p:cNvGrpSpPr/>
          <p:nvPr/>
        </p:nvGrpSpPr>
        <p:grpSpPr>
          <a:xfrm rot="-2700000">
            <a:off x="-2798426" y="3391007"/>
            <a:ext cx="8481481" cy="6374308"/>
            <a:chOff x="-1411056" y="-38100"/>
            <a:chExt cx="1564715" cy="1175971"/>
          </a:xfrm>
        </p:grpSpPr>
        <p:sp>
          <p:nvSpPr>
            <p:cNvPr id="3" name="Freeform 24">
              <a:extLst>
                <a:ext uri="{FF2B5EF4-FFF2-40B4-BE49-F238E27FC236}">
                  <a16:creationId xmlns:a16="http://schemas.microsoft.com/office/drawing/2014/main" id="{5F3A8C90-3C90-FD7F-4D1C-B85FA6477F61}"/>
                </a:ext>
              </a:extLst>
            </p:cNvPr>
            <p:cNvSpPr/>
            <p:nvPr/>
          </p:nvSpPr>
          <p:spPr>
            <a:xfrm>
              <a:off x="-1411056" y="567135"/>
              <a:ext cx="575373" cy="570736"/>
            </a:xfrm>
            <a:custGeom>
              <a:avLst/>
              <a:gdLst/>
              <a:ahLst/>
              <a:cxnLst/>
              <a:rect l="l" t="t" r="r" b="b"/>
              <a:pathLst>
                <a:path w="153659" h="153659">
                  <a:moveTo>
                    <a:pt x="76829" y="0"/>
                  </a:moveTo>
                  <a:lnTo>
                    <a:pt x="76829" y="0"/>
                  </a:lnTo>
                  <a:cubicBezTo>
                    <a:pt x="119261" y="0"/>
                    <a:pt x="153659" y="34398"/>
                    <a:pt x="153659" y="76829"/>
                  </a:cubicBezTo>
                  <a:lnTo>
                    <a:pt x="153659" y="76829"/>
                  </a:lnTo>
                  <a:cubicBezTo>
                    <a:pt x="153659" y="119261"/>
                    <a:pt x="119261" y="153659"/>
                    <a:pt x="76829" y="153659"/>
                  </a:cubicBezTo>
                  <a:lnTo>
                    <a:pt x="76829" y="153659"/>
                  </a:lnTo>
                  <a:cubicBezTo>
                    <a:pt x="34398" y="153659"/>
                    <a:pt x="0" y="119261"/>
                    <a:pt x="0" y="76829"/>
                  </a:cubicBezTo>
                  <a:lnTo>
                    <a:pt x="0" y="76829"/>
                  </a:lnTo>
                  <a:cubicBezTo>
                    <a:pt x="0" y="34398"/>
                    <a:pt x="34398" y="0"/>
                    <a:pt x="76829" y="0"/>
                  </a:cubicBezTo>
                  <a:close/>
                </a:path>
              </a:pathLst>
            </a:custGeom>
            <a:solidFill>
              <a:srgbClr val="FF914D"/>
            </a:solidFill>
          </p:spPr>
          <p:txBody>
            <a:bodyPr/>
            <a:lstStyle/>
            <a:p>
              <a:endParaRPr lang="en-US"/>
            </a:p>
          </p:txBody>
        </p:sp>
        <p:sp>
          <p:nvSpPr>
            <p:cNvPr id="12" name="TextBox 25">
              <a:extLst>
                <a:ext uri="{FF2B5EF4-FFF2-40B4-BE49-F238E27FC236}">
                  <a16:creationId xmlns:a16="http://schemas.microsoft.com/office/drawing/2014/main" id="{B08B68A8-AB80-FB65-18FD-28B0EC2A1DBF}"/>
                </a:ext>
              </a:extLst>
            </p:cNvPr>
            <p:cNvSpPr txBox="1"/>
            <p:nvPr/>
          </p:nvSpPr>
          <p:spPr>
            <a:xfrm>
              <a:off x="0" y="-38100"/>
              <a:ext cx="153659" cy="191759"/>
            </a:xfrm>
            <a:prstGeom prst="rect">
              <a:avLst/>
            </a:prstGeom>
          </p:spPr>
          <p:txBody>
            <a:bodyPr lIns="50800" tIns="50800" rIns="50800" bIns="50800" rtlCol="0" anchor="ctr"/>
            <a:lstStyle/>
            <a:p>
              <a:pPr algn="ctr">
                <a:lnSpc>
                  <a:spcPts val="2659"/>
                </a:lnSpc>
                <a:spcBef>
                  <a:spcPct val="0"/>
                </a:spcBef>
              </a:pPr>
              <a:endParaRPr dirty="0"/>
            </a:p>
          </p:txBody>
        </p:sp>
      </p:grpSp>
      <p:sp>
        <p:nvSpPr>
          <p:cNvPr id="13" name="TextBox 12">
            <a:extLst>
              <a:ext uri="{FF2B5EF4-FFF2-40B4-BE49-F238E27FC236}">
                <a16:creationId xmlns:a16="http://schemas.microsoft.com/office/drawing/2014/main" id="{CCF37993-B740-2868-209D-1A6B514CA48A}"/>
              </a:ext>
            </a:extLst>
          </p:cNvPr>
          <p:cNvSpPr txBox="1"/>
          <p:nvPr/>
        </p:nvSpPr>
        <p:spPr>
          <a:xfrm>
            <a:off x="2733514" y="3633862"/>
            <a:ext cx="8163086" cy="1856919"/>
          </a:xfrm>
          <a:prstGeom prst="rect">
            <a:avLst/>
          </a:prstGeom>
          <a:noFill/>
        </p:spPr>
        <p:txBody>
          <a:bodyPr wrap="square">
            <a:spAutoFit/>
          </a:bodyPr>
          <a:lstStyle/>
          <a:p>
            <a:pPr indent="457200" algn="just" rtl="0">
              <a:spcBef>
                <a:spcPts val="400"/>
              </a:spcBef>
              <a:spcAft>
                <a:spcPts val="400"/>
              </a:spcAft>
            </a:pPr>
            <a:r>
              <a:rPr lang="vi-VN" sz="3600" b="0" i="0" u="none" strike="noStrike" dirty="0">
                <a:solidFill>
                  <a:srgbClr val="000000"/>
                </a:solidFill>
                <a:effectLst/>
                <a:latin typeface="+mj-lt"/>
              </a:rPr>
              <a:t>Bao gồm 2 chức năng chính:</a:t>
            </a:r>
            <a:endParaRPr lang="vi-VN" sz="3600" b="0" dirty="0">
              <a:effectLst/>
              <a:latin typeface="+mj-lt"/>
            </a:endParaRPr>
          </a:p>
          <a:p>
            <a:pPr marL="457200" algn="just" rtl="0" fontAlgn="base">
              <a:spcBef>
                <a:spcPts val="400"/>
              </a:spcBef>
              <a:buFont typeface="Arial" panose="020B0604020202020204" pitchFamily="34" charset="0"/>
              <a:buChar char="•"/>
            </a:pPr>
            <a:r>
              <a:rPr lang="vi-VN" sz="3600" b="0" i="0" u="none" strike="noStrike" dirty="0">
                <a:solidFill>
                  <a:srgbClr val="000000"/>
                </a:solidFill>
                <a:effectLst/>
                <a:latin typeface="+mj-lt"/>
              </a:rPr>
              <a:t> Chức năng cho </a:t>
            </a:r>
            <a:r>
              <a:rPr lang="vi-VN" sz="3600" b="0" i="0" u="none" strike="noStrike" dirty="0" err="1">
                <a:solidFill>
                  <a:srgbClr val="000000"/>
                </a:solidFill>
                <a:effectLst/>
                <a:latin typeface="+mj-lt"/>
              </a:rPr>
              <a:t>Admin</a:t>
            </a:r>
            <a:endParaRPr lang="vi-VN" sz="3600" b="0" i="0" u="none" strike="noStrike" dirty="0">
              <a:solidFill>
                <a:srgbClr val="000000"/>
              </a:solidFill>
              <a:effectLst/>
              <a:latin typeface="+mj-lt"/>
            </a:endParaRPr>
          </a:p>
          <a:p>
            <a:pPr marL="457200" algn="just" rtl="0" fontAlgn="base">
              <a:spcAft>
                <a:spcPts val="400"/>
              </a:spcAft>
              <a:buFont typeface="Arial" panose="020B0604020202020204" pitchFamily="34" charset="0"/>
              <a:buChar char="•"/>
            </a:pPr>
            <a:r>
              <a:rPr lang="vi-VN" sz="3600" b="0" i="0" u="none" strike="noStrike" dirty="0">
                <a:solidFill>
                  <a:srgbClr val="000000"/>
                </a:solidFill>
                <a:effectLst/>
                <a:latin typeface="+mj-lt"/>
              </a:rPr>
              <a:t> Chức năng cho người dùng (</a:t>
            </a:r>
            <a:r>
              <a:rPr lang="vi-VN" sz="3600" b="0" i="0" u="none" strike="noStrike" dirty="0" err="1">
                <a:solidFill>
                  <a:srgbClr val="000000"/>
                </a:solidFill>
                <a:effectLst/>
                <a:latin typeface="+mj-lt"/>
              </a:rPr>
              <a:t>User</a:t>
            </a:r>
            <a:r>
              <a:rPr lang="vi-VN" sz="3600" b="0" i="0" u="none" strike="noStrike" dirty="0">
                <a:solidFill>
                  <a:srgbClr val="000000"/>
                </a:solidFill>
                <a:effectLst/>
                <a:latin typeface="+mj-lt"/>
              </a:rPr>
              <a:t>)</a:t>
            </a:r>
          </a:p>
        </p:txBody>
      </p:sp>
      <p:sp>
        <p:nvSpPr>
          <p:cNvPr id="16" name="TextBox 15">
            <a:extLst>
              <a:ext uri="{FF2B5EF4-FFF2-40B4-BE49-F238E27FC236}">
                <a16:creationId xmlns:a16="http://schemas.microsoft.com/office/drawing/2014/main" id="{6CA7B82B-C753-9DB9-EBDA-50F8EC406EAD}"/>
              </a:ext>
            </a:extLst>
          </p:cNvPr>
          <p:cNvSpPr txBox="1"/>
          <p:nvPr/>
        </p:nvSpPr>
        <p:spPr>
          <a:xfrm>
            <a:off x="1959014" y="6496767"/>
            <a:ext cx="12192000" cy="646331"/>
          </a:xfrm>
          <a:prstGeom prst="rect">
            <a:avLst/>
          </a:prstGeom>
          <a:noFill/>
        </p:spPr>
        <p:txBody>
          <a:bodyPr wrap="square">
            <a:spAutoFit/>
          </a:bodyPr>
          <a:lstStyle/>
          <a:p>
            <a:r>
              <a:rPr lang="vi-VN" sz="3600" b="0" i="0" u="none" strike="noStrike" dirty="0">
                <a:solidFill>
                  <a:schemeClr val="accent6"/>
                </a:solidFill>
                <a:effectLst/>
                <a:latin typeface="Times New Roman" panose="02020603050405020304" pitchFamily="18" charset="0"/>
              </a:rPr>
              <a:t>=&gt; Ta có sơ đồ phân cấp chức năng của hệ thống </a:t>
            </a:r>
            <a:r>
              <a:rPr lang="vi-VN" sz="3600" b="0" i="0" u="none" strike="noStrike" dirty="0" err="1">
                <a:solidFill>
                  <a:schemeClr val="accent6"/>
                </a:solidFill>
                <a:effectLst/>
                <a:latin typeface="Times New Roman" panose="02020603050405020304" pitchFamily="18" charset="0"/>
              </a:rPr>
              <a:t>App</a:t>
            </a:r>
            <a:r>
              <a:rPr lang="vi-VN" sz="3600" b="0" i="0" u="none" strike="noStrike" dirty="0">
                <a:solidFill>
                  <a:schemeClr val="accent6"/>
                </a:solidFill>
                <a:effectLst/>
                <a:latin typeface="Times New Roman" panose="02020603050405020304" pitchFamily="18" charset="0"/>
              </a:rPr>
              <a:t> đọc sách </a:t>
            </a:r>
            <a:endParaRPr lang="en-US" sz="3600" dirty="0">
              <a:solidFill>
                <a:schemeClr val="accent6"/>
              </a:solidFill>
            </a:endParaRPr>
          </a:p>
        </p:txBody>
      </p:sp>
    </p:spTree>
    <p:extLst>
      <p:ext uri="{BB962C8B-B14F-4D97-AF65-F5344CB8AC3E}">
        <p14:creationId xmlns:p14="http://schemas.microsoft.com/office/powerpoint/2010/main" val="2556246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487</TotalTime>
  <Words>3922</Words>
  <Application>Microsoft Office PowerPoint</Application>
  <PresentationFormat>Custom</PresentationFormat>
  <Paragraphs>328</Paragraphs>
  <Slides>50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Hero</vt:lpstr>
      <vt:lpstr>Meiryo</vt:lpstr>
      <vt:lpstr>Calibri</vt:lpstr>
      <vt:lpstr>Hero Bold</vt:lpstr>
      <vt:lpstr>Arial</vt:lpstr>
      <vt:lpstr>Aptos</vt:lpstr>
      <vt:lpstr>Paalalabas Wide</vt:lpstr>
      <vt:lpstr>Times New Roman</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Hoa ham</dc:creator>
  <cp:lastModifiedBy>Hoa ham</cp:lastModifiedBy>
  <cp:revision>7</cp:revision>
  <dcterms:created xsi:type="dcterms:W3CDTF">2006-08-16T00:00:00Z</dcterms:created>
  <dcterms:modified xsi:type="dcterms:W3CDTF">2024-11-14T16:58:11Z</dcterms:modified>
  <dc:identifier>DAGWXtMDCXM</dc:identifier>
</cp:coreProperties>
</file>